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2"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Lst>
  <p:sldSz cy="5143500" cx="9144000"/>
  <p:notesSz cx="6858000" cy="9144000"/>
  <p:embeddedFontLst>
    <p:embeddedFont>
      <p:font typeface="Instrument Sans Medium"/>
      <p:regular r:id="rId27"/>
      <p:bold r:id="rId28"/>
      <p:italic r:id="rId29"/>
      <p:boldItalic r:id="rId30"/>
    </p:embeddedFont>
    <p:embeddedFont>
      <p:font typeface="Instrument Sans SemiBold"/>
      <p:regular r:id="rId31"/>
      <p:bold r:id="rId32"/>
      <p:italic r:id="rId33"/>
      <p:boldItalic r:id="rId34"/>
    </p:embeddedFont>
    <p:embeddedFont>
      <p:font typeface="Pacifico"/>
      <p:regular r:id="rId35"/>
    </p:embeddedFont>
    <p:embeddedFont>
      <p:font typeface="Alexandria SemiBold"/>
      <p:regular r:id="rId36"/>
      <p:bold r:id="rId37"/>
    </p:embeddedFont>
    <p:embeddedFont>
      <p:font typeface="Sora Light"/>
      <p:regular r:id="rId38"/>
      <p:bold r:id="rId39"/>
    </p:embeddedFont>
    <p:embeddedFont>
      <p:font typeface="Alexandria"/>
      <p:regular r:id="rId40"/>
      <p:bold r:id="rId4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Alexandria-regular.fntdata"/><Relationship Id="rId20" Type="http://schemas.openxmlformats.org/officeDocument/2006/relationships/slide" Target="slides/slide16.xml"/><Relationship Id="rId41" Type="http://schemas.openxmlformats.org/officeDocument/2006/relationships/font" Target="fonts/Alexandria-bold.fntdata"/><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font" Target="fonts/InstrumentSansMedium-bold.fntdata"/><Relationship Id="rId27" Type="http://schemas.openxmlformats.org/officeDocument/2006/relationships/font" Target="fonts/InstrumentSansMedium-regular.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InstrumentSansMedium-italic.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InstrumentSansSemiBold-regular.fntdata"/><Relationship Id="rId30" Type="http://schemas.openxmlformats.org/officeDocument/2006/relationships/font" Target="fonts/InstrumentSansMedium-boldItalic.fntdata"/><Relationship Id="rId11" Type="http://schemas.openxmlformats.org/officeDocument/2006/relationships/slide" Target="slides/slide7.xml"/><Relationship Id="rId33" Type="http://schemas.openxmlformats.org/officeDocument/2006/relationships/font" Target="fonts/InstrumentSansSemiBold-italic.fntdata"/><Relationship Id="rId10" Type="http://schemas.openxmlformats.org/officeDocument/2006/relationships/slide" Target="slides/slide6.xml"/><Relationship Id="rId32" Type="http://schemas.openxmlformats.org/officeDocument/2006/relationships/font" Target="fonts/InstrumentSansSemiBold-bold.fntdata"/><Relationship Id="rId13" Type="http://schemas.openxmlformats.org/officeDocument/2006/relationships/slide" Target="slides/slide9.xml"/><Relationship Id="rId35" Type="http://schemas.openxmlformats.org/officeDocument/2006/relationships/font" Target="fonts/Pacifico-regular.fntdata"/><Relationship Id="rId12" Type="http://schemas.openxmlformats.org/officeDocument/2006/relationships/slide" Target="slides/slide8.xml"/><Relationship Id="rId34" Type="http://schemas.openxmlformats.org/officeDocument/2006/relationships/font" Target="fonts/InstrumentSansSemiBold-boldItalic.fntdata"/><Relationship Id="rId15" Type="http://schemas.openxmlformats.org/officeDocument/2006/relationships/slide" Target="slides/slide11.xml"/><Relationship Id="rId37" Type="http://schemas.openxmlformats.org/officeDocument/2006/relationships/font" Target="fonts/AlexandriaSemiBold-bold.fntdata"/><Relationship Id="rId14" Type="http://schemas.openxmlformats.org/officeDocument/2006/relationships/slide" Target="slides/slide10.xml"/><Relationship Id="rId36" Type="http://schemas.openxmlformats.org/officeDocument/2006/relationships/font" Target="fonts/AlexandriaSemiBold-regular.fntdata"/><Relationship Id="rId17" Type="http://schemas.openxmlformats.org/officeDocument/2006/relationships/slide" Target="slides/slide13.xml"/><Relationship Id="rId39" Type="http://schemas.openxmlformats.org/officeDocument/2006/relationships/font" Target="fonts/SoraLight-bold.fntdata"/><Relationship Id="rId16" Type="http://schemas.openxmlformats.org/officeDocument/2006/relationships/slide" Target="slides/slide12.xml"/><Relationship Id="rId38" Type="http://schemas.openxmlformats.org/officeDocument/2006/relationships/font" Target="fonts/SoraLight-regular.fntdata"/><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34f5d514dbf_0_2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34f5d514dbf_0_2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34f5d514dbf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34f5d514dbf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34f5d514dbf_0_238:notes"/>
          <p:cNvSpPr/>
          <p:nvPr>
            <p:ph idx="2" type="sldImg"/>
          </p:nvPr>
        </p:nvSpPr>
        <p:spPr>
          <a:xfrm>
            <a:off x="0" y="0"/>
            <a:ext cx="1875000" cy="1875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87" name="Google Shape;187;g34f5d514dbf_0_238:notes"/>
          <p:cNvSpPr txBox="1"/>
          <p:nvPr>
            <p:ph idx="1" type="body"/>
          </p:nvPr>
        </p:nvSpPr>
        <p:spPr>
          <a:xfrm>
            <a:off x="0" y="0"/>
            <a:ext cx="2499900" cy="1875000"/>
          </a:xfrm>
          <a:prstGeom prst="rect">
            <a:avLst/>
          </a:prstGeom>
          <a:noFill/>
          <a:ln>
            <a:noFill/>
          </a:ln>
        </p:spPr>
        <p:txBody>
          <a:bodyPr anchorCtr="0" anchor="t" bIns="34900" lIns="69850" spcFirstLastPara="1" rIns="69850" wrap="square" tIns="3490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188" name="Google Shape;188;g34f5d514dbf_0_238:notes"/>
          <p:cNvSpPr txBox="1"/>
          <p:nvPr>
            <p:ph idx="12" type="sldNum"/>
          </p:nvPr>
        </p:nvSpPr>
        <p:spPr>
          <a:xfrm>
            <a:off x="0" y="0"/>
            <a:ext cx="2499900" cy="1875000"/>
          </a:xfrm>
          <a:prstGeom prst="rect">
            <a:avLst/>
          </a:prstGeom>
          <a:noFill/>
          <a:ln>
            <a:noFill/>
          </a:ln>
        </p:spPr>
        <p:txBody>
          <a:bodyPr anchorCtr="0" anchor="t" bIns="34900" lIns="69850" spcFirstLastPara="1" rIns="69850" wrap="square" tIns="34900">
            <a:noAutofit/>
          </a:bodyPr>
          <a:lstStyle/>
          <a:p>
            <a:pPr indent="0" lvl="0" marL="0" marR="0" rtl="0" algn="l">
              <a:lnSpc>
                <a:spcPct val="100000"/>
              </a:lnSpc>
              <a:spcBef>
                <a:spcPts val="0"/>
              </a:spcBef>
              <a:spcAft>
                <a:spcPts val="0"/>
              </a:spcAft>
              <a:buClr>
                <a:srgbClr val="000000"/>
              </a:buClr>
              <a:buSzPts val="1400"/>
              <a:buFont typeface="Calibri"/>
              <a:buNone/>
            </a:pPr>
            <a:fld id="{00000000-1234-1234-1234-123412341234}" type="slidenum">
              <a:rPr b="0" i="0" lang="en-GB" sz="1400" u="none" cap="none" strike="noStrike">
                <a:solidFill>
                  <a:srgbClr val="000000"/>
                </a:solidFill>
                <a:latin typeface="Calibri"/>
                <a:ea typeface="Calibri"/>
                <a:cs typeface="Calibri"/>
                <a:sym typeface="Calibri"/>
              </a:rPr>
              <a:t>‹#›</a:t>
            </a:fld>
            <a:endParaRPr b="0" i="0" sz="14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34f5d514dbf_0_2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34f5d514dbf_0_2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34f5d514dbf_0_2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34f5d514dbf_0_2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34f5d514dbf_0_3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34f5d514dbf_0_3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34f5d514dbf_0_3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34f5d514dbf_0_3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34f5d514dbf_0_3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34f5d514dbf_0_3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34f5d514dbf_0_3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34f5d514dbf_0_3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34f5d514dbf_0_586:notes"/>
          <p:cNvSpPr/>
          <p:nvPr>
            <p:ph idx="2" type="sldImg"/>
          </p:nvPr>
        </p:nvSpPr>
        <p:spPr>
          <a:xfrm>
            <a:off x="0" y="0"/>
            <a:ext cx="1875000" cy="1875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45" name="Google Shape;245;g34f5d514dbf_0_586:notes"/>
          <p:cNvSpPr txBox="1"/>
          <p:nvPr>
            <p:ph idx="1" type="body"/>
          </p:nvPr>
        </p:nvSpPr>
        <p:spPr>
          <a:xfrm>
            <a:off x="0" y="0"/>
            <a:ext cx="2499900" cy="1875000"/>
          </a:xfrm>
          <a:prstGeom prst="rect">
            <a:avLst/>
          </a:prstGeom>
          <a:noFill/>
          <a:ln>
            <a:noFill/>
          </a:ln>
        </p:spPr>
        <p:txBody>
          <a:bodyPr anchorCtr="0" anchor="t" bIns="34900" lIns="69850" spcFirstLastPara="1" rIns="69850" wrap="square" tIns="3490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246" name="Google Shape;246;g34f5d514dbf_0_586:notes"/>
          <p:cNvSpPr txBox="1"/>
          <p:nvPr>
            <p:ph idx="12" type="sldNum"/>
          </p:nvPr>
        </p:nvSpPr>
        <p:spPr>
          <a:xfrm>
            <a:off x="0" y="0"/>
            <a:ext cx="2499900" cy="1875000"/>
          </a:xfrm>
          <a:prstGeom prst="rect">
            <a:avLst/>
          </a:prstGeom>
          <a:noFill/>
          <a:ln>
            <a:noFill/>
          </a:ln>
        </p:spPr>
        <p:txBody>
          <a:bodyPr anchorCtr="0" anchor="t" bIns="34900" lIns="69850" spcFirstLastPara="1" rIns="69850" wrap="square" tIns="34900">
            <a:noAutofit/>
          </a:bodyPr>
          <a:lstStyle/>
          <a:p>
            <a:pPr indent="0" lvl="0" marL="0" marR="0" rtl="0" algn="l">
              <a:spcBef>
                <a:spcPts val="0"/>
              </a:spcBef>
              <a:spcAft>
                <a:spcPts val="0"/>
              </a:spcAft>
              <a:buNone/>
            </a:pPr>
            <a:fld id="{00000000-1234-1234-1234-123412341234}" type="slidenum">
              <a:rPr lang="en-GB"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g34f5d514dbf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34f5d514dbf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34f5d514dbf_0_716:notes"/>
          <p:cNvSpPr/>
          <p:nvPr>
            <p:ph idx="2" type="sldImg"/>
          </p:nvPr>
        </p:nvSpPr>
        <p:spPr>
          <a:xfrm>
            <a:off x="0" y="0"/>
            <a:ext cx="1875000" cy="1875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78" name="Google Shape;278;g34f5d514dbf_0_716:notes"/>
          <p:cNvSpPr txBox="1"/>
          <p:nvPr>
            <p:ph idx="1" type="body"/>
          </p:nvPr>
        </p:nvSpPr>
        <p:spPr>
          <a:xfrm>
            <a:off x="0" y="0"/>
            <a:ext cx="2499900" cy="1875000"/>
          </a:xfrm>
          <a:prstGeom prst="rect">
            <a:avLst/>
          </a:prstGeom>
          <a:noFill/>
          <a:ln>
            <a:noFill/>
          </a:ln>
        </p:spPr>
        <p:txBody>
          <a:bodyPr anchorCtr="0" anchor="t" bIns="34900" lIns="69850" spcFirstLastPara="1" rIns="69850" wrap="square" tIns="3490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279" name="Google Shape;279;g34f5d514dbf_0_716:notes"/>
          <p:cNvSpPr txBox="1"/>
          <p:nvPr>
            <p:ph idx="12" type="sldNum"/>
          </p:nvPr>
        </p:nvSpPr>
        <p:spPr>
          <a:xfrm>
            <a:off x="0" y="0"/>
            <a:ext cx="2499900" cy="1875000"/>
          </a:xfrm>
          <a:prstGeom prst="rect">
            <a:avLst/>
          </a:prstGeom>
          <a:noFill/>
          <a:ln>
            <a:noFill/>
          </a:ln>
        </p:spPr>
        <p:txBody>
          <a:bodyPr anchorCtr="0" anchor="t" bIns="34900" lIns="69850" spcFirstLastPara="1" rIns="69850" wrap="square" tIns="34900">
            <a:noAutofit/>
          </a:bodyPr>
          <a:lstStyle/>
          <a:p>
            <a:pPr indent="0" lvl="0" marL="0" marR="0" rtl="0" algn="l">
              <a:spcBef>
                <a:spcPts val="0"/>
              </a:spcBef>
              <a:spcAft>
                <a:spcPts val="0"/>
              </a:spcAft>
              <a:buNone/>
            </a:pPr>
            <a:fld id="{00000000-1234-1234-1234-123412341234}" type="slidenum">
              <a:rPr lang="en-GB"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34f5d514dbf_0_820:notes"/>
          <p:cNvSpPr txBox="1"/>
          <p:nvPr>
            <p:ph idx="1" type="body"/>
          </p:nvPr>
        </p:nvSpPr>
        <p:spPr>
          <a:xfrm>
            <a:off x="685792" y="4343391"/>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g34f5d514dbf_0_820:notes"/>
          <p:cNvSpPr/>
          <p:nvPr>
            <p:ph idx="2" type="sldImg"/>
          </p:nvPr>
        </p:nvSpPr>
        <p:spPr>
          <a:xfrm>
            <a:off x="857406" y="685797"/>
            <a:ext cx="3429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34f5d514dbf_0_9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34f5d514dbf_0_9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34f5d514dbf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34f5d514dbf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34f5d514dbf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34f5d514dbf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34f5d514dbf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34f5d514dbf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34f5d514dbf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34f5d514dbf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34f5d514dbf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34f5d514dbf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34f5d514dbf_0_78:notes"/>
          <p:cNvSpPr/>
          <p:nvPr>
            <p:ph idx="2" type="sldImg"/>
          </p:nvPr>
        </p:nvSpPr>
        <p:spPr>
          <a:xfrm>
            <a:off x="0" y="0"/>
            <a:ext cx="1875000" cy="1875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22" name="Google Shape;122;g34f5d514dbf_0_78:notes"/>
          <p:cNvSpPr txBox="1"/>
          <p:nvPr>
            <p:ph idx="1" type="body"/>
          </p:nvPr>
        </p:nvSpPr>
        <p:spPr>
          <a:xfrm>
            <a:off x="0" y="0"/>
            <a:ext cx="2499900" cy="1875000"/>
          </a:xfrm>
          <a:prstGeom prst="rect">
            <a:avLst/>
          </a:prstGeom>
          <a:noFill/>
          <a:ln>
            <a:noFill/>
          </a:ln>
        </p:spPr>
        <p:txBody>
          <a:bodyPr anchorCtr="0" anchor="t" bIns="34900" lIns="69850" spcFirstLastPara="1" rIns="69850" wrap="square" tIns="3490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123" name="Google Shape;123;g34f5d514dbf_0_78:notes"/>
          <p:cNvSpPr txBox="1"/>
          <p:nvPr>
            <p:ph idx="12" type="sldNum"/>
          </p:nvPr>
        </p:nvSpPr>
        <p:spPr>
          <a:xfrm>
            <a:off x="0" y="0"/>
            <a:ext cx="2499900" cy="1875000"/>
          </a:xfrm>
          <a:prstGeom prst="rect">
            <a:avLst/>
          </a:prstGeom>
          <a:noFill/>
          <a:ln>
            <a:noFill/>
          </a:ln>
        </p:spPr>
        <p:txBody>
          <a:bodyPr anchorCtr="0" anchor="t" bIns="34900" lIns="69850" spcFirstLastPara="1" rIns="69850" wrap="square" tIns="34900">
            <a:noAutofit/>
          </a:bodyPr>
          <a:lstStyle/>
          <a:p>
            <a:pPr indent="0" lvl="0" marL="0" marR="0" rtl="0" algn="l">
              <a:spcBef>
                <a:spcPts val="0"/>
              </a:spcBef>
              <a:spcAft>
                <a:spcPts val="0"/>
              </a:spcAft>
              <a:buNone/>
            </a:pPr>
            <a:fld id="{00000000-1234-1234-1234-123412341234}" type="slidenum">
              <a:rPr lang="en-GB"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34f5d514dbf_0_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34f5d514dbf_0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hyperlink" Target="https://gamma.app/?utm_source=made-with-gamma" TargetMode="External"/><Relationship Id="rId4"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5 master">
  <p:cSld name="Slide 5 master">
    <p:spTree>
      <p:nvGrpSpPr>
        <p:cNvPr id="50" name="Shape 50"/>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6 master">
  <p:cSld name="Slide 6 master">
    <p:spTree>
      <p:nvGrpSpPr>
        <p:cNvPr id="51" name="Shape 51"/>
        <p:cNvGrpSpPr/>
        <p:nvPr/>
      </p:nvGrpSpPr>
      <p:grpSpPr>
        <a:xfrm>
          <a:off x="0" y="0"/>
          <a:ext cx="0" cy="0"/>
          <a:chOff x="0" y="0"/>
          <a:chExt cx="0" cy="0"/>
        </a:xfrm>
      </p:grpSpPr>
      <p:pic>
        <p:nvPicPr>
          <p:cNvPr descr="preencoded.png" id="52" name="Google Shape;52;p14"/>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53" name="Google Shape;53;p14"/>
          <p:cNvSpPr/>
          <p:nvPr/>
        </p:nvSpPr>
        <p:spPr>
          <a:xfrm>
            <a:off x="0" y="0"/>
            <a:ext cx="9144000" cy="5143500"/>
          </a:xfrm>
          <a:prstGeom prst="rect">
            <a:avLst/>
          </a:prstGeom>
          <a:solidFill>
            <a:srgbClr val="FFFFFF">
              <a:alpha val="94900"/>
            </a:srgbClr>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pic>
        <p:nvPicPr>
          <p:cNvPr descr="preencoded.png" id="54" name="Google Shape;54;p14">
            <a:hlinkClick r:id="rId3"/>
          </p:cNvPr>
          <p:cNvPicPr preferRelativeResize="0"/>
          <p:nvPr/>
        </p:nvPicPr>
        <p:blipFill rotWithShape="1">
          <a:blip r:embed="rId4">
            <a:alphaModFix/>
          </a:blip>
          <a:srcRect b="0" l="0" r="0" t="0"/>
          <a:stretch/>
        </p:blipFill>
        <p:spPr>
          <a:xfrm>
            <a:off x="8024509" y="4843463"/>
            <a:ext cx="1076628" cy="257175"/>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0 master">
  <p:cSld name="Slide 10 master">
    <p:spTree>
      <p:nvGrpSpPr>
        <p:cNvPr id="55" name="Shape 55"/>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theme" Target="../theme/theme1.xml"/><Relationship Id="rId14" Type="http://schemas.openxmlformats.org/officeDocument/2006/relationships/slideLayout" Target="../slideLayouts/slideLayout1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gradFill>
          <a:gsLst>
            <a:gs pos="0">
              <a:srgbClr val="DB0000"/>
            </a:gs>
            <a:gs pos="22000">
              <a:srgbClr val="BA0101"/>
            </a:gs>
            <a:gs pos="39000">
              <a:srgbClr val="980202"/>
            </a:gs>
            <a:gs pos="100000">
              <a:srgbClr val="540303"/>
            </a:gs>
          </a:gsLst>
          <a:lin ang="5400012" scaled="0"/>
        </a:gra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transition spd="med">
    <p:fade/>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3.jpg"/><Relationship Id="rId4" Type="http://schemas.openxmlformats.org/officeDocument/2006/relationships/image" Target="../media/image26.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20.png"/><Relationship Id="rId4" Type="http://schemas.openxmlformats.org/officeDocument/2006/relationships/image" Target="../media/image24.png"/><Relationship Id="rId5" Type="http://schemas.openxmlformats.org/officeDocument/2006/relationships/image" Target="../media/image19.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2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2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 Id="rId3" Type="http://schemas.openxmlformats.org/officeDocument/2006/relationships/image" Target="../media/image21.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 Id="rId3" Type="http://schemas.openxmlformats.org/officeDocument/2006/relationships/image" Target="../media/image22.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 Id="rId3" Type="http://schemas.openxmlformats.org/officeDocument/2006/relationships/image" Target="../media/image30.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 Id="rId3" Type="http://schemas.openxmlformats.org/officeDocument/2006/relationships/image" Target="../media/image23.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 Id="rId3" Type="http://schemas.openxmlformats.org/officeDocument/2006/relationships/image" Target="../media/image29.jpg"/><Relationship Id="rId4" Type="http://schemas.openxmlformats.org/officeDocument/2006/relationships/image" Target="../media/image34.jpg"/><Relationship Id="rId5" Type="http://schemas.openxmlformats.org/officeDocument/2006/relationships/image" Target="../media/image25.jpg"/><Relationship Id="rId6" Type="http://schemas.openxmlformats.org/officeDocument/2006/relationships/image" Target="../media/image31.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 Id="rId3" Type="http://schemas.openxmlformats.org/officeDocument/2006/relationships/image" Target="../media/image3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xml"/><Relationship Id="rId3" Type="http://schemas.openxmlformats.org/officeDocument/2006/relationships/image" Target="../media/image36.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image" Target="../media/image9.jpg"/><Relationship Id="rId4" Type="http://schemas.openxmlformats.org/officeDocument/2006/relationships/image" Target="../media/image35.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image" Target="../media/image13.jpg"/><Relationship Id="rId4" Type="http://schemas.openxmlformats.org/officeDocument/2006/relationships/image" Target="../media/image10.jpg"/><Relationship Id="rId5" Type="http://schemas.openxmlformats.org/officeDocument/2006/relationships/image" Target="../media/image33.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image" Target="../media/image18.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7.jpg"/><Relationship Id="rId4" Type="http://schemas.openxmlformats.org/officeDocument/2006/relationships/image" Target="../media/image11.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4.jpg"/><Relationship Id="rId4" Type="http://schemas.openxmlformats.org/officeDocument/2006/relationships/image" Target="../media/image16.png"/><Relationship Id="rId5" Type="http://schemas.openxmlformats.org/officeDocument/2006/relationships/image" Target="../media/image17.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1.jpg"/><Relationship Id="rId4" Type="http://schemas.openxmlformats.org/officeDocument/2006/relationships/image" Target="../media/image12.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5.jp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6"/>
          <p:cNvSpPr txBox="1"/>
          <p:nvPr>
            <p:ph type="ctrTitle"/>
          </p:nvPr>
        </p:nvSpPr>
        <p:spPr>
          <a:xfrm>
            <a:off x="311700" y="1038100"/>
            <a:ext cx="8520600" cy="11271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GB" sz="5000">
                <a:solidFill>
                  <a:srgbClr val="FFFFFF"/>
                </a:solidFill>
              </a:rPr>
              <a:t>-: PPT Presentation :-</a:t>
            </a:r>
            <a:endParaRPr sz="5000">
              <a:solidFill>
                <a:srgbClr val="FFFFFF"/>
              </a:solidFill>
            </a:endParaRPr>
          </a:p>
        </p:txBody>
      </p:sp>
      <p:sp>
        <p:nvSpPr>
          <p:cNvPr id="61" name="Google Shape;61;p16"/>
          <p:cNvSpPr txBox="1"/>
          <p:nvPr>
            <p:ph idx="1" type="subTitle"/>
          </p:nvPr>
        </p:nvSpPr>
        <p:spPr>
          <a:xfrm>
            <a:off x="311700" y="2657975"/>
            <a:ext cx="8520600" cy="792600"/>
          </a:xfrm>
          <a:prstGeom prst="rect">
            <a:avLst/>
          </a:prstGeom>
        </p:spPr>
        <p:txBody>
          <a:bodyPr anchorCtr="0" anchor="t" bIns="91425" lIns="91425" spcFirstLastPara="1" rIns="91425" wrap="square" tIns="91425">
            <a:normAutofit fontScale="85000"/>
          </a:bodyPr>
          <a:lstStyle/>
          <a:p>
            <a:pPr indent="0" lvl="0" marL="0" rtl="0" algn="ctr">
              <a:spcBef>
                <a:spcPts val="0"/>
              </a:spcBef>
              <a:spcAft>
                <a:spcPts val="0"/>
              </a:spcAft>
              <a:buNone/>
            </a:pPr>
            <a:r>
              <a:rPr lang="en-GB">
                <a:solidFill>
                  <a:schemeClr val="lt1"/>
                </a:solidFill>
              </a:rPr>
              <a:t>By Kushanavo Rakshit, Swagato Chakraborty, Aditya Joshi</a:t>
            </a:r>
            <a:endParaRPr>
              <a:solidFill>
                <a:schemeClr val="lt1"/>
              </a:solidFill>
            </a:endParaRPr>
          </a:p>
        </p:txBody>
      </p:sp>
      <p:sp>
        <p:nvSpPr>
          <p:cNvPr id="62" name="Google Shape;62;p16"/>
          <p:cNvSpPr txBox="1"/>
          <p:nvPr/>
        </p:nvSpPr>
        <p:spPr>
          <a:xfrm>
            <a:off x="624725" y="3621600"/>
            <a:ext cx="79107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800">
              <a:solidFill>
                <a:schemeClr val="dk2"/>
              </a:solidFill>
            </a:endParaRPr>
          </a:p>
        </p:txBody>
      </p:sp>
      <p:pic>
        <p:nvPicPr>
          <p:cNvPr id="63" name="Google Shape;63;p16" title="images.png"/>
          <p:cNvPicPr preferRelativeResize="0"/>
          <p:nvPr/>
        </p:nvPicPr>
        <p:blipFill>
          <a:blip r:embed="rId3">
            <a:alphaModFix/>
          </a:blip>
          <a:stretch>
            <a:fillRect/>
          </a:stretch>
        </p:blipFill>
        <p:spPr>
          <a:xfrm>
            <a:off x="1010900" y="3450575"/>
            <a:ext cx="1398800" cy="1398825"/>
          </a:xfrm>
          <a:prstGeom prst="rect">
            <a:avLst/>
          </a:prstGeom>
          <a:noFill/>
          <a:ln>
            <a:noFill/>
          </a:ln>
        </p:spPr>
      </p:pic>
      <p:sp>
        <p:nvSpPr>
          <p:cNvPr id="64" name="Google Shape;64;p16"/>
          <p:cNvSpPr txBox="1"/>
          <p:nvPr/>
        </p:nvSpPr>
        <p:spPr>
          <a:xfrm>
            <a:off x="2973375" y="3539375"/>
            <a:ext cx="5562000" cy="106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chemeClr val="lt1"/>
                </a:solidFill>
              </a:rPr>
              <a:t>Summer Internship </a:t>
            </a:r>
            <a:br>
              <a:rPr lang="en-GB" sz="1800">
                <a:solidFill>
                  <a:schemeClr val="lt1"/>
                </a:solidFill>
              </a:rPr>
            </a:br>
            <a:r>
              <a:rPr lang="en-GB" sz="1800">
                <a:solidFill>
                  <a:schemeClr val="lt1"/>
                </a:solidFill>
              </a:rPr>
              <a:t>Project supervisor :- Prof Prasoon Kumar</a:t>
            </a:r>
            <a:br>
              <a:rPr lang="en-GB" sz="1800">
                <a:solidFill>
                  <a:schemeClr val="lt1"/>
                </a:solidFill>
              </a:rPr>
            </a:br>
            <a:r>
              <a:rPr lang="en-GB" sz="1800">
                <a:solidFill>
                  <a:schemeClr val="lt1"/>
                </a:solidFill>
              </a:rPr>
              <a:t>                                 BM dept</a:t>
            </a:r>
            <a:br>
              <a:rPr lang="en-GB" sz="1800">
                <a:solidFill>
                  <a:schemeClr val="lt1"/>
                </a:solidFill>
              </a:rPr>
            </a:br>
            <a:r>
              <a:rPr lang="en-GB" sz="1800">
                <a:solidFill>
                  <a:schemeClr val="lt1"/>
                </a:solidFill>
              </a:rPr>
              <a:t>                                 NIT Rourkela</a:t>
            </a:r>
            <a:endParaRPr sz="1800">
              <a:solidFill>
                <a:schemeClr val="lt1"/>
              </a:solidFill>
            </a:endParaRPr>
          </a:p>
          <a:p>
            <a:pPr indent="0" lvl="0" marL="0" rtl="0" algn="l">
              <a:spcBef>
                <a:spcPts val="0"/>
              </a:spcBef>
              <a:spcAft>
                <a:spcPts val="0"/>
              </a:spcAft>
              <a:buNone/>
            </a:pPr>
            <a:br>
              <a:rPr lang="en-GB" sz="1800">
                <a:solidFill>
                  <a:schemeClr val="lt1"/>
                </a:solidFill>
              </a:rPr>
            </a:br>
            <a:endParaRPr sz="1800">
              <a:solidFill>
                <a:schemeClr val="lt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1"/>
                                        </p:tgtEl>
                                        <p:attrNameLst>
                                          <p:attrName>style.visibility</p:attrName>
                                        </p:attrNameLst>
                                      </p:cBhvr>
                                      <p:to>
                                        <p:strVal val="visible"/>
                                      </p:to>
                                    </p:set>
                                    <p:anim calcmode="lin" valueType="num">
                                      <p:cBhvr additive="base">
                                        <p:cTn dur="1000"/>
                                        <p:tgtEl>
                                          <p:spTgt spid="61"/>
                                        </p:tgtEl>
                                        <p:attrNameLst>
                                          <p:attrName>ppt_x</p:attrName>
                                        </p:attrNameLst>
                                      </p:cBhvr>
                                      <p:tavLst>
                                        <p:tav fmla="" tm="0">
                                          <p:val>
                                            <p:strVal val="#ppt_x+1"/>
                                          </p:val>
                                        </p:tav>
                                        <p:tav fmla="" tm="100000">
                                          <p:val>
                                            <p:strVal val="#ppt_x"/>
                                          </p:val>
                                        </p:tav>
                                      </p:tavLst>
                                    </p:anim>
                                  </p:childTnLst>
                                </p:cTn>
                              </p:par>
                              <p:par>
                                <p:cTn fill="hold" nodeType="withEffect" presetClass="entr" presetID="1" presetSubtype="0">
                                  <p:stCondLst>
                                    <p:cond delay="0"/>
                                  </p:stCondLst>
                                  <p:childTnLst>
                                    <p:set>
                                      <p:cBhvr>
                                        <p:cTn dur="1" fill="hold">
                                          <p:stCondLst>
                                            <p:cond delay="0"/>
                                          </p:stCondLst>
                                        </p:cTn>
                                        <p:tgtEl>
                                          <p:spTgt spid="6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4"/>
                                        </p:tgtEl>
                                        <p:attrNameLst>
                                          <p:attrName>style.visibility</p:attrName>
                                        </p:attrNameLst>
                                      </p:cBhvr>
                                      <p:to>
                                        <p:strVal val="visible"/>
                                      </p:to>
                                    </p:set>
                                    <p:anim calcmode="lin" valueType="num">
                                      <p:cBhvr additive="base">
                                        <p:cTn dur="1000"/>
                                        <p:tgtEl>
                                          <p:spTgt spid="64"/>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pic>
        <p:nvPicPr>
          <p:cNvPr id="164" name="Google Shape;164;p25" title="Screenshot 2025-04-22 234830.jpg"/>
          <p:cNvPicPr preferRelativeResize="0"/>
          <p:nvPr/>
        </p:nvPicPr>
        <p:blipFill>
          <a:blip r:embed="rId3">
            <a:alphaModFix/>
          </a:blip>
          <a:stretch>
            <a:fillRect/>
          </a:stretch>
        </p:blipFill>
        <p:spPr>
          <a:xfrm>
            <a:off x="152400" y="244250"/>
            <a:ext cx="5042725" cy="4716050"/>
          </a:xfrm>
          <a:prstGeom prst="rect">
            <a:avLst/>
          </a:prstGeom>
          <a:noFill/>
          <a:ln>
            <a:noFill/>
          </a:ln>
        </p:spPr>
      </p:pic>
      <p:sp>
        <p:nvSpPr>
          <p:cNvPr id="165" name="Google Shape;165;p25"/>
          <p:cNvSpPr txBox="1"/>
          <p:nvPr/>
        </p:nvSpPr>
        <p:spPr>
          <a:xfrm>
            <a:off x="5345475" y="192600"/>
            <a:ext cx="38259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800">
              <a:solidFill>
                <a:schemeClr val="dk2"/>
              </a:solidFill>
            </a:endParaRPr>
          </a:p>
        </p:txBody>
      </p:sp>
      <p:pic>
        <p:nvPicPr>
          <p:cNvPr id="166" name="Google Shape;166;p25" title="Screenshot 2025-04-22 235159.jpg"/>
          <p:cNvPicPr preferRelativeResize="0"/>
          <p:nvPr/>
        </p:nvPicPr>
        <p:blipFill>
          <a:blip r:embed="rId4">
            <a:alphaModFix/>
          </a:blip>
          <a:stretch>
            <a:fillRect/>
          </a:stretch>
        </p:blipFill>
        <p:spPr>
          <a:xfrm>
            <a:off x="5345487" y="2439000"/>
            <a:ext cx="3644075" cy="2030075"/>
          </a:xfrm>
          <a:prstGeom prst="rect">
            <a:avLst/>
          </a:prstGeom>
          <a:noFill/>
          <a:ln>
            <a:noFill/>
          </a:ln>
        </p:spPr>
      </p:pic>
      <p:sp>
        <p:nvSpPr>
          <p:cNvPr id="167" name="Google Shape;167;p25"/>
          <p:cNvSpPr/>
          <p:nvPr/>
        </p:nvSpPr>
        <p:spPr>
          <a:xfrm>
            <a:off x="5756475" y="603625"/>
            <a:ext cx="2313300" cy="1479600"/>
          </a:xfrm>
          <a:prstGeom prst="curvedLeftArrow">
            <a:avLst>
              <a:gd fmla="val 25000" name="adj1"/>
              <a:gd fmla="val 50000" name="adj2"/>
              <a:gd fmla="val 2500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8">
                                  <p:stCondLst>
                                    <p:cond delay="0"/>
                                  </p:stCondLst>
                                  <p:childTnLst>
                                    <p:set>
                                      <p:cBhvr>
                                        <p:cTn dur="1" fill="hold">
                                          <p:stCondLst>
                                            <p:cond delay="0"/>
                                          </p:stCondLst>
                                        </p:cTn>
                                        <p:tgtEl>
                                          <p:spTgt spid="164"/>
                                        </p:tgtEl>
                                        <p:attrNameLst>
                                          <p:attrName>style.visibility</p:attrName>
                                        </p:attrNameLst>
                                      </p:cBhvr>
                                      <p:to>
                                        <p:strVal val="visible"/>
                                      </p:to>
                                    </p:set>
                                    <p:anim calcmode="lin" valueType="num">
                                      <p:cBhvr additive="base">
                                        <p:cTn dur="1000"/>
                                        <p:tgtEl>
                                          <p:spTgt spid="164"/>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2" presetSubtype="2">
                                  <p:stCondLst>
                                    <p:cond delay="0"/>
                                  </p:stCondLst>
                                  <p:childTnLst>
                                    <p:set>
                                      <p:cBhvr>
                                        <p:cTn dur="1" fill="hold">
                                          <p:stCondLst>
                                            <p:cond delay="0"/>
                                          </p:stCondLst>
                                        </p:cTn>
                                        <p:tgtEl>
                                          <p:spTgt spid="167"/>
                                        </p:tgtEl>
                                        <p:attrNameLst>
                                          <p:attrName>style.visibility</p:attrName>
                                        </p:attrNameLst>
                                      </p:cBhvr>
                                      <p:to>
                                        <p:strVal val="visible"/>
                                      </p:to>
                                    </p:set>
                                    <p:anim calcmode="lin" valueType="num">
                                      <p:cBhvr additive="base">
                                        <p:cTn dur="1000"/>
                                        <p:tgtEl>
                                          <p:spTgt spid="167"/>
                                        </p:tgtEl>
                                        <p:attrNameLst>
                                          <p:attrName>ppt_x</p:attrName>
                                        </p:attrNameLst>
                                      </p:cBhvr>
                                      <p:tavLst>
                                        <p:tav fmla="" tm="0">
                                          <p:val>
                                            <p:strVal val="#ppt_x+1"/>
                                          </p:val>
                                        </p:tav>
                                        <p:tav fmla="" tm="100000">
                                          <p:val>
                                            <p:strVal val="#ppt_x"/>
                                          </p:val>
                                        </p:tav>
                                      </p:tavLst>
                                    </p:anim>
                                  </p:childTnLst>
                                </p:cTn>
                              </p:par>
                            </p:childTnLst>
                          </p:cTn>
                        </p:par>
                        <p:par>
                          <p:cTn fill="hold">
                            <p:stCondLst>
                              <p:cond delay="2000"/>
                            </p:stCondLst>
                            <p:childTnLst>
                              <p:par>
                                <p:cTn fill="hold" nodeType="afterEffect" presetClass="entr" presetID="23" presetSubtype="16">
                                  <p:stCondLst>
                                    <p:cond delay="0"/>
                                  </p:stCondLst>
                                  <p:childTnLst>
                                    <p:set>
                                      <p:cBhvr>
                                        <p:cTn dur="1" fill="hold">
                                          <p:stCondLst>
                                            <p:cond delay="0"/>
                                          </p:stCondLst>
                                        </p:cTn>
                                        <p:tgtEl>
                                          <p:spTgt spid="166"/>
                                        </p:tgtEl>
                                        <p:attrNameLst>
                                          <p:attrName>style.visibility</p:attrName>
                                        </p:attrNameLst>
                                      </p:cBhvr>
                                      <p:to>
                                        <p:strVal val="visible"/>
                                      </p:to>
                                    </p:set>
                                    <p:anim calcmode="lin" valueType="num">
                                      <p:cBhvr additive="base">
                                        <p:cTn dur="1000"/>
                                        <p:tgtEl>
                                          <p:spTgt spid="166"/>
                                        </p:tgtEl>
                                        <p:attrNameLst>
                                          <p:attrName>ppt_w</p:attrName>
                                        </p:attrNameLst>
                                      </p:cBhvr>
                                      <p:tavLst>
                                        <p:tav fmla="" tm="0">
                                          <p:val>
                                            <p:strVal val="0"/>
                                          </p:val>
                                        </p:tav>
                                        <p:tav fmla="" tm="100000">
                                          <p:val>
                                            <p:strVal val="#ppt_w"/>
                                          </p:val>
                                        </p:tav>
                                      </p:tavLst>
                                    </p:anim>
                                    <p:anim calcmode="lin" valueType="num">
                                      <p:cBhvr additive="base">
                                        <p:cTn dur="1000"/>
                                        <p:tgtEl>
                                          <p:spTgt spid="166"/>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26"/>
          <p:cNvSpPr txBox="1"/>
          <p:nvPr/>
        </p:nvSpPr>
        <p:spPr>
          <a:xfrm>
            <a:off x="284175" y="439200"/>
            <a:ext cx="3053100" cy="140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p:txBody>
      </p:sp>
      <p:pic>
        <p:nvPicPr>
          <p:cNvPr id="173" name="Google Shape;173;p26"/>
          <p:cNvPicPr preferRelativeResize="0"/>
          <p:nvPr/>
        </p:nvPicPr>
        <p:blipFill rotWithShape="1">
          <a:blip r:embed="rId3">
            <a:alphaModFix/>
          </a:blip>
          <a:srcRect b="0" l="0" r="0" t="0"/>
          <a:stretch/>
        </p:blipFill>
        <p:spPr>
          <a:xfrm>
            <a:off x="0" y="645750"/>
            <a:ext cx="2994600" cy="1925988"/>
          </a:xfrm>
          <a:prstGeom prst="rect">
            <a:avLst/>
          </a:prstGeom>
          <a:noFill/>
          <a:ln>
            <a:noFill/>
          </a:ln>
        </p:spPr>
      </p:pic>
      <p:sp>
        <p:nvSpPr>
          <p:cNvPr id="174" name="Google Shape;174;p26"/>
          <p:cNvSpPr txBox="1"/>
          <p:nvPr/>
        </p:nvSpPr>
        <p:spPr>
          <a:xfrm>
            <a:off x="4934475" y="580100"/>
            <a:ext cx="2994600" cy="174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p:txBody>
      </p:sp>
      <p:pic>
        <p:nvPicPr>
          <p:cNvPr id="175" name="Google Shape;175;p26"/>
          <p:cNvPicPr preferRelativeResize="0"/>
          <p:nvPr/>
        </p:nvPicPr>
        <p:blipFill rotWithShape="1">
          <a:blip r:embed="rId4">
            <a:alphaModFix/>
          </a:blip>
          <a:srcRect b="2827" l="0" r="1603" t="0"/>
          <a:stretch/>
        </p:blipFill>
        <p:spPr>
          <a:xfrm>
            <a:off x="2887513" y="3210525"/>
            <a:ext cx="3368967" cy="1749899"/>
          </a:xfrm>
          <a:prstGeom prst="rect">
            <a:avLst/>
          </a:prstGeom>
          <a:noFill/>
          <a:ln>
            <a:noFill/>
          </a:ln>
        </p:spPr>
      </p:pic>
      <p:sp>
        <p:nvSpPr>
          <p:cNvPr id="176" name="Google Shape;176;p26"/>
          <p:cNvSpPr txBox="1"/>
          <p:nvPr/>
        </p:nvSpPr>
        <p:spPr>
          <a:xfrm>
            <a:off x="7424025" y="908925"/>
            <a:ext cx="1491300" cy="198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p:txBody>
      </p:sp>
      <p:pic>
        <p:nvPicPr>
          <p:cNvPr descr="Action Potential Graph" id="177" name="Google Shape;177;p26"/>
          <p:cNvPicPr preferRelativeResize="0"/>
          <p:nvPr/>
        </p:nvPicPr>
        <p:blipFill rotWithShape="1">
          <a:blip r:embed="rId5">
            <a:alphaModFix/>
          </a:blip>
          <a:srcRect b="0" l="0" r="0" t="0"/>
          <a:stretch/>
        </p:blipFill>
        <p:spPr>
          <a:xfrm>
            <a:off x="6517275" y="497675"/>
            <a:ext cx="2626726" cy="2395750"/>
          </a:xfrm>
          <a:prstGeom prst="rect">
            <a:avLst/>
          </a:prstGeom>
          <a:noFill/>
          <a:ln>
            <a:noFill/>
          </a:ln>
        </p:spPr>
      </p:pic>
      <p:sp>
        <p:nvSpPr>
          <p:cNvPr id="178" name="Google Shape;178;p26"/>
          <p:cNvSpPr txBox="1"/>
          <p:nvPr/>
        </p:nvSpPr>
        <p:spPr>
          <a:xfrm>
            <a:off x="3208225" y="838425"/>
            <a:ext cx="2900700" cy="2055000"/>
          </a:xfrm>
          <a:prstGeom prst="rect">
            <a:avLst/>
          </a:prstGeom>
          <a:noFill/>
          <a:ln>
            <a:noFill/>
          </a:ln>
        </p:spPr>
        <p:txBody>
          <a:bodyPr anchorCtr="0" anchor="t" bIns="91425" lIns="91425" spcFirstLastPara="1" rIns="91425" wrap="square" tIns="91425">
            <a:noAutofit/>
          </a:bodyPr>
          <a:lstStyle/>
          <a:p>
            <a:pPr indent="0" lvl="0" marL="0" rtl="0" algn="just">
              <a:lnSpc>
                <a:spcPct val="162857"/>
              </a:lnSpc>
              <a:spcBef>
                <a:spcPts val="0"/>
              </a:spcBef>
              <a:spcAft>
                <a:spcPts val="0"/>
              </a:spcAft>
              <a:buNone/>
            </a:pPr>
            <a:r>
              <a:rPr lang="en-GB" sz="1050">
                <a:solidFill>
                  <a:schemeClr val="lt1"/>
                </a:solidFill>
                <a:latin typeface="Instrument Sans Medium"/>
                <a:ea typeface="Instrument Sans Medium"/>
                <a:cs typeface="Instrument Sans Medium"/>
                <a:sym typeface="Instrument Sans Medium"/>
              </a:rPr>
              <a:t>The raw EMG signal is a superimposition of multiple action potentials (APs) of different frequencies and amplitudes generated by ner</a:t>
            </a:r>
            <a:r>
              <a:rPr lang="en-GB" sz="1050">
                <a:solidFill>
                  <a:schemeClr val="lt1"/>
                </a:solidFill>
                <a:latin typeface="Instrument Sans Medium"/>
                <a:ea typeface="Instrument Sans Medium"/>
                <a:cs typeface="Instrument Sans Medium"/>
                <a:sym typeface="Instrument Sans Medium"/>
              </a:rPr>
              <a:t>ve communication.</a:t>
            </a:r>
            <a:br>
              <a:rPr lang="en-GB" sz="1050">
                <a:solidFill>
                  <a:schemeClr val="lt1"/>
                </a:solidFill>
                <a:latin typeface="Instrument Sans Medium"/>
                <a:ea typeface="Instrument Sans Medium"/>
                <a:cs typeface="Instrument Sans Medium"/>
                <a:sym typeface="Instrument Sans Medium"/>
              </a:rPr>
            </a:br>
            <a:r>
              <a:rPr lang="en-GB" sz="1050">
                <a:solidFill>
                  <a:schemeClr val="lt1"/>
                </a:solidFill>
                <a:latin typeface="Instrument Sans Medium"/>
                <a:ea typeface="Instrument Sans Medium"/>
                <a:cs typeface="Instrument Sans Medium"/>
                <a:sym typeface="Instrument Sans Medium"/>
              </a:rPr>
              <a:t>These APs are voltage spikes that represent the electrical activity of nerve communication.</a:t>
            </a:r>
            <a:endParaRPr sz="1750">
              <a:solidFill>
                <a:schemeClr val="dk1"/>
              </a:solidFill>
              <a:latin typeface="Calibri"/>
              <a:ea typeface="Calibri"/>
              <a:cs typeface="Calibri"/>
              <a:sym typeface="Calibri"/>
            </a:endParaRPr>
          </a:p>
          <a:p>
            <a:pPr indent="0" lvl="0" marL="0" rtl="0" algn="just">
              <a:lnSpc>
                <a:spcPct val="162857"/>
              </a:lnSpc>
              <a:spcBef>
                <a:spcPts val="0"/>
              </a:spcBef>
              <a:spcAft>
                <a:spcPts val="0"/>
              </a:spcAft>
              <a:buClr>
                <a:srgbClr val="5B5F71"/>
              </a:buClr>
              <a:buSzPts val="1750"/>
              <a:buFont typeface="Instrument Sans Medium"/>
              <a:buNone/>
            </a:pPr>
            <a:r>
              <a:t/>
            </a:r>
            <a:endParaRPr sz="750">
              <a:solidFill>
                <a:schemeClr val="lt1"/>
              </a:solidFill>
              <a:latin typeface="Instrument Sans Medium"/>
              <a:ea typeface="Instrument Sans Medium"/>
              <a:cs typeface="Instrument Sans Medium"/>
              <a:sym typeface="Instrument Sans Medium"/>
            </a:endParaRPr>
          </a:p>
          <a:p>
            <a:pPr indent="0" lvl="0" marL="0" rtl="0" algn="l">
              <a:spcBef>
                <a:spcPts val="0"/>
              </a:spcBef>
              <a:spcAft>
                <a:spcPts val="0"/>
              </a:spcAft>
              <a:buNone/>
            </a:pPr>
            <a:r>
              <a:t/>
            </a:r>
            <a:endParaRPr>
              <a:solidFill>
                <a:schemeClr val="dk2"/>
              </a:solidFill>
            </a:endParaRPr>
          </a:p>
        </p:txBody>
      </p:sp>
      <p:sp>
        <p:nvSpPr>
          <p:cNvPr id="179" name="Google Shape;179;p26"/>
          <p:cNvSpPr txBox="1"/>
          <p:nvPr/>
        </p:nvSpPr>
        <p:spPr>
          <a:xfrm>
            <a:off x="272450" y="2893425"/>
            <a:ext cx="2219400" cy="1867200"/>
          </a:xfrm>
          <a:prstGeom prst="rect">
            <a:avLst/>
          </a:prstGeom>
          <a:noFill/>
          <a:ln>
            <a:noFill/>
          </a:ln>
        </p:spPr>
        <p:txBody>
          <a:bodyPr anchorCtr="0" anchor="t" bIns="91425" lIns="91425" spcFirstLastPara="1" rIns="91425" wrap="square" tIns="91425">
            <a:noAutofit/>
          </a:bodyPr>
          <a:lstStyle/>
          <a:p>
            <a:pPr indent="0" lvl="0" marL="0" rtl="0" algn="just">
              <a:lnSpc>
                <a:spcPct val="162857"/>
              </a:lnSpc>
              <a:spcBef>
                <a:spcPts val="0"/>
              </a:spcBef>
              <a:spcAft>
                <a:spcPts val="0"/>
              </a:spcAft>
              <a:buNone/>
            </a:pPr>
            <a:r>
              <a:rPr lang="en-GB" sz="950">
                <a:solidFill>
                  <a:schemeClr val="lt1"/>
                </a:solidFill>
                <a:latin typeface="Instrument Sans Medium"/>
                <a:ea typeface="Instrument Sans Medium"/>
                <a:cs typeface="Instrument Sans Medium"/>
                <a:sym typeface="Instrument Sans Medium"/>
              </a:rPr>
              <a:t>The signal is noisy and requires filtering and feature extraction to isolate relevant information. The patterns in the APs, Features of the APs and the location where the signal was taken from will determine the corresponding motion that is to be produced.</a:t>
            </a:r>
            <a:endParaRPr sz="950">
              <a:solidFill>
                <a:schemeClr val="lt1"/>
              </a:solidFill>
              <a:latin typeface="Calibri"/>
              <a:ea typeface="Calibri"/>
              <a:cs typeface="Calibri"/>
              <a:sym typeface="Calibri"/>
            </a:endParaRPr>
          </a:p>
          <a:p>
            <a:pPr indent="0" lvl="0" marL="0" rtl="0" algn="l">
              <a:spcBef>
                <a:spcPts val="0"/>
              </a:spcBef>
              <a:spcAft>
                <a:spcPts val="0"/>
              </a:spcAft>
              <a:buNone/>
            </a:pPr>
            <a:r>
              <a:t/>
            </a:r>
            <a:endParaRPr sz="1500">
              <a:solidFill>
                <a:schemeClr val="dk2"/>
              </a:solidFill>
            </a:endParaRPr>
          </a:p>
        </p:txBody>
      </p:sp>
      <p:sp>
        <p:nvSpPr>
          <p:cNvPr id="180" name="Google Shape;180;p26"/>
          <p:cNvSpPr txBox="1"/>
          <p:nvPr/>
        </p:nvSpPr>
        <p:spPr>
          <a:xfrm>
            <a:off x="6707675" y="2893425"/>
            <a:ext cx="2055000" cy="2137200"/>
          </a:xfrm>
          <a:prstGeom prst="rect">
            <a:avLst/>
          </a:prstGeom>
          <a:noFill/>
          <a:ln>
            <a:noFill/>
          </a:ln>
        </p:spPr>
        <p:txBody>
          <a:bodyPr anchorCtr="0" anchor="t" bIns="91425" lIns="91425" spcFirstLastPara="1" rIns="91425" wrap="square" tIns="91425">
            <a:noAutofit/>
          </a:bodyPr>
          <a:lstStyle/>
          <a:p>
            <a:pPr indent="0" lvl="0" marL="0" rtl="0" algn="just">
              <a:lnSpc>
                <a:spcPct val="162857"/>
              </a:lnSpc>
              <a:spcBef>
                <a:spcPts val="0"/>
              </a:spcBef>
              <a:spcAft>
                <a:spcPts val="0"/>
              </a:spcAft>
              <a:buClr>
                <a:schemeClr val="dk1"/>
              </a:buClr>
              <a:buSzPts val="1100"/>
              <a:buFont typeface="Arial"/>
              <a:buNone/>
            </a:pPr>
            <a:r>
              <a:rPr lang="en-GB" sz="850">
                <a:solidFill>
                  <a:schemeClr val="lt1"/>
                </a:solidFill>
                <a:latin typeface="Instrument Sans Medium"/>
                <a:ea typeface="Instrument Sans Medium"/>
                <a:cs typeface="Instrument Sans Medium"/>
                <a:sym typeface="Instrument Sans Medium"/>
              </a:rPr>
              <a:t>As force requirement varies, the APs produced to signal that higher force movement will also vary. Usually, high force activities produce APs with much higher frequencies and amplitudes. [5] </a:t>
            </a:r>
            <a:endParaRPr sz="850">
              <a:solidFill>
                <a:schemeClr val="lt1"/>
              </a:solidFill>
              <a:latin typeface="Instrument Sans Medium"/>
              <a:ea typeface="Instrument Sans Medium"/>
              <a:cs typeface="Instrument Sans Medium"/>
              <a:sym typeface="Instrument Sans Medium"/>
            </a:endParaRPr>
          </a:p>
          <a:p>
            <a:pPr indent="0" lvl="0" marL="0" rtl="0" algn="just">
              <a:lnSpc>
                <a:spcPct val="162857"/>
              </a:lnSpc>
              <a:spcBef>
                <a:spcPts val="0"/>
              </a:spcBef>
              <a:spcAft>
                <a:spcPts val="0"/>
              </a:spcAft>
              <a:buNone/>
            </a:pPr>
            <a:r>
              <a:rPr lang="en-GB" sz="850">
                <a:solidFill>
                  <a:schemeClr val="lt1"/>
                </a:solidFill>
                <a:latin typeface="Instrument Sans Medium"/>
                <a:ea typeface="Instrument Sans Medium"/>
                <a:cs typeface="Instrument Sans Medium"/>
                <a:sym typeface="Instrument Sans Medium"/>
              </a:rPr>
              <a:t>Such features are to be extracted so that we can understand the motion that the amputee was intending to perform </a:t>
            </a:r>
            <a:endParaRPr sz="1800">
              <a:solidFill>
                <a:schemeClr val="dk2"/>
              </a:solidFill>
            </a:endParaRPr>
          </a:p>
        </p:txBody>
      </p:sp>
      <p:cxnSp>
        <p:nvCxnSpPr>
          <p:cNvPr id="181" name="Google Shape;181;p26"/>
          <p:cNvCxnSpPr/>
          <p:nvPr/>
        </p:nvCxnSpPr>
        <p:spPr>
          <a:xfrm>
            <a:off x="2113800" y="2609288"/>
            <a:ext cx="880800" cy="563700"/>
          </a:xfrm>
          <a:prstGeom prst="straightConnector1">
            <a:avLst/>
          </a:prstGeom>
          <a:noFill/>
          <a:ln cap="flat" cmpd="sng" w="38100">
            <a:solidFill>
              <a:schemeClr val="lt1"/>
            </a:solidFill>
            <a:prstDash val="solid"/>
            <a:round/>
            <a:headEnd len="med" w="med" type="none"/>
            <a:tailEnd len="med" w="med" type="triangle"/>
          </a:ln>
        </p:spPr>
      </p:cxnSp>
      <p:cxnSp>
        <p:nvCxnSpPr>
          <p:cNvPr id="182" name="Google Shape;182;p26"/>
          <p:cNvCxnSpPr/>
          <p:nvPr/>
        </p:nvCxnSpPr>
        <p:spPr>
          <a:xfrm flipH="1" rot="10800000">
            <a:off x="5533375" y="2529575"/>
            <a:ext cx="927600" cy="681000"/>
          </a:xfrm>
          <a:prstGeom prst="straightConnector1">
            <a:avLst/>
          </a:prstGeom>
          <a:noFill/>
          <a:ln cap="flat" cmpd="sng" w="38100">
            <a:solidFill>
              <a:schemeClr val="lt1"/>
            </a:solidFill>
            <a:prstDash val="solid"/>
            <a:round/>
            <a:headEnd len="med" w="med" type="none"/>
            <a:tailEnd len="med" w="med" type="triangle"/>
          </a:ln>
        </p:spPr>
      </p:cxnSp>
      <p:sp>
        <p:nvSpPr>
          <p:cNvPr id="183" name="Google Shape;183;p26"/>
          <p:cNvSpPr txBox="1"/>
          <p:nvPr/>
        </p:nvSpPr>
        <p:spPr>
          <a:xfrm>
            <a:off x="671700" y="216075"/>
            <a:ext cx="4967400" cy="16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p:txBody>
      </p:sp>
      <p:sp>
        <p:nvSpPr>
          <p:cNvPr id="184" name="Google Shape;184;p26"/>
          <p:cNvSpPr txBox="1"/>
          <p:nvPr/>
        </p:nvSpPr>
        <p:spPr>
          <a:xfrm>
            <a:off x="389875" y="133875"/>
            <a:ext cx="5437200" cy="36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chemeClr val="lt1"/>
                </a:solidFill>
                <a:latin typeface="Impact"/>
                <a:ea typeface="Impact"/>
                <a:cs typeface="Impact"/>
                <a:sym typeface="Impact"/>
              </a:rPr>
              <a:t> </a:t>
            </a:r>
            <a:r>
              <a:rPr lang="en-GB" sz="1800">
                <a:solidFill>
                  <a:schemeClr val="dk1"/>
                </a:solidFill>
                <a:latin typeface="Impact"/>
                <a:ea typeface="Impact"/>
                <a:cs typeface="Impact"/>
                <a:sym typeface="Impact"/>
              </a:rPr>
              <a:t> </a:t>
            </a:r>
            <a:r>
              <a:rPr i="1" lang="en-GB" sz="1800" u="sng">
                <a:solidFill>
                  <a:schemeClr val="dk1"/>
                </a:solidFill>
                <a:latin typeface="Impact"/>
                <a:ea typeface="Impact"/>
                <a:cs typeface="Impact"/>
                <a:sym typeface="Impact"/>
              </a:rPr>
              <a:t>-: Decoding EMG Signals :-</a:t>
            </a:r>
            <a:endParaRPr i="1" sz="1800" u="sng">
              <a:solidFill>
                <a:schemeClr val="dk1"/>
              </a:solidFill>
              <a:latin typeface="Impact"/>
              <a:ea typeface="Impact"/>
              <a:cs typeface="Impact"/>
              <a:sym typeface="Impac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173"/>
                                        </p:tgtEl>
                                        <p:attrNameLst>
                                          <p:attrName>style.visibility</p:attrName>
                                        </p:attrNameLst>
                                      </p:cBhvr>
                                      <p:to>
                                        <p:strVal val="visible"/>
                                      </p:to>
                                    </p:set>
                                    <p:animEffect filter="fade" transition="in">
                                      <p:cBhvr>
                                        <p:cTn dur="1000"/>
                                        <p:tgtEl>
                                          <p:spTgt spid="173"/>
                                        </p:tgtEl>
                                      </p:cBhvr>
                                    </p:animEffect>
                                  </p:childTnLst>
                                </p:cTn>
                              </p:par>
                              <p:par>
                                <p:cTn fill="hold" nodeType="withEffect" presetClass="entr" presetID="23" presetSubtype="16">
                                  <p:stCondLst>
                                    <p:cond delay="0"/>
                                  </p:stCondLst>
                                  <p:childTnLst>
                                    <p:set>
                                      <p:cBhvr>
                                        <p:cTn dur="1" fill="hold">
                                          <p:stCondLst>
                                            <p:cond delay="0"/>
                                          </p:stCondLst>
                                        </p:cTn>
                                        <p:tgtEl>
                                          <p:spTgt spid="178"/>
                                        </p:tgtEl>
                                        <p:attrNameLst>
                                          <p:attrName>style.visibility</p:attrName>
                                        </p:attrNameLst>
                                      </p:cBhvr>
                                      <p:to>
                                        <p:strVal val="visible"/>
                                      </p:to>
                                    </p:set>
                                    <p:anim calcmode="lin" valueType="num">
                                      <p:cBhvr additive="base">
                                        <p:cTn dur="1000"/>
                                        <p:tgtEl>
                                          <p:spTgt spid="178"/>
                                        </p:tgtEl>
                                        <p:attrNameLst>
                                          <p:attrName>ppt_w</p:attrName>
                                        </p:attrNameLst>
                                      </p:cBhvr>
                                      <p:tavLst>
                                        <p:tav fmla="" tm="0">
                                          <p:val>
                                            <p:strVal val="0"/>
                                          </p:val>
                                        </p:tav>
                                        <p:tav fmla="" tm="100000">
                                          <p:val>
                                            <p:strVal val="#ppt_w"/>
                                          </p:val>
                                        </p:tav>
                                      </p:tavLst>
                                    </p:anim>
                                    <p:anim calcmode="lin" valueType="num">
                                      <p:cBhvr additive="base">
                                        <p:cTn dur="1000"/>
                                        <p:tgtEl>
                                          <p:spTgt spid="178"/>
                                        </p:tgtEl>
                                        <p:attrNameLst>
                                          <p:attrName>ppt_h</p:attrName>
                                        </p:attrNameLst>
                                      </p:cBhvr>
                                      <p:tavLst>
                                        <p:tav fmla="" tm="0">
                                          <p:val>
                                            <p:strVal val="0"/>
                                          </p:val>
                                        </p:tav>
                                        <p:tav fmla="" tm="100000">
                                          <p:val>
                                            <p:strVal val="#ppt_h"/>
                                          </p:val>
                                        </p:tav>
                                      </p:tavLst>
                                    </p:anim>
                                  </p:childTnLst>
                                </p:cTn>
                              </p:par>
                            </p:childTnLst>
                          </p:cTn>
                        </p:par>
                        <p:par>
                          <p:cTn fill="hold">
                            <p:stCondLst>
                              <p:cond delay="1000"/>
                            </p:stCondLst>
                            <p:childTnLst>
                              <p:par>
                                <p:cTn fill="hold" nodeType="afterEffect" presetClass="entr" presetID="2" presetSubtype="4">
                                  <p:stCondLst>
                                    <p:cond delay="0"/>
                                  </p:stCondLst>
                                  <p:childTnLst>
                                    <p:set>
                                      <p:cBhvr>
                                        <p:cTn dur="1" fill="hold">
                                          <p:stCondLst>
                                            <p:cond delay="0"/>
                                          </p:stCondLst>
                                        </p:cTn>
                                        <p:tgtEl>
                                          <p:spTgt spid="175"/>
                                        </p:tgtEl>
                                        <p:attrNameLst>
                                          <p:attrName>style.visibility</p:attrName>
                                        </p:attrNameLst>
                                      </p:cBhvr>
                                      <p:to>
                                        <p:strVal val="visible"/>
                                      </p:to>
                                    </p:set>
                                    <p:anim calcmode="lin" valueType="num">
                                      <p:cBhvr additive="base">
                                        <p:cTn dur="1000"/>
                                        <p:tgtEl>
                                          <p:spTgt spid="175"/>
                                        </p:tgtEl>
                                        <p:attrNameLst>
                                          <p:attrName>ppt_y</p:attrName>
                                        </p:attrNameLst>
                                      </p:cBhvr>
                                      <p:tavLst>
                                        <p:tav fmla="" tm="0">
                                          <p:val>
                                            <p:strVal val="#ppt_y+1"/>
                                          </p:val>
                                        </p:tav>
                                        <p:tav fmla="" tm="100000">
                                          <p:val>
                                            <p:strVal val="#ppt_y"/>
                                          </p:val>
                                        </p:tav>
                                      </p:tavLst>
                                    </p:anim>
                                  </p:childTnLst>
                                </p:cTn>
                              </p:par>
                              <p:par>
                                <p:cTn fill="hold" nodeType="withEffect" presetClass="entr" presetID="23" presetSubtype="16">
                                  <p:stCondLst>
                                    <p:cond delay="0"/>
                                  </p:stCondLst>
                                  <p:childTnLst>
                                    <p:set>
                                      <p:cBhvr>
                                        <p:cTn dur="1" fill="hold">
                                          <p:stCondLst>
                                            <p:cond delay="0"/>
                                          </p:stCondLst>
                                        </p:cTn>
                                        <p:tgtEl>
                                          <p:spTgt spid="179"/>
                                        </p:tgtEl>
                                        <p:attrNameLst>
                                          <p:attrName>style.visibility</p:attrName>
                                        </p:attrNameLst>
                                      </p:cBhvr>
                                      <p:to>
                                        <p:strVal val="visible"/>
                                      </p:to>
                                    </p:set>
                                    <p:anim calcmode="lin" valueType="num">
                                      <p:cBhvr additive="base">
                                        <p:cTn dur="1000"/>
                                        <p:tgtEl>
                                          <p:spTgt spid="179"/>
                                        </p:tgtEl>
                                        <p:attrNameLst>
                                          <p:attrName>ppt_w</p:attrName>
                                        </p:attrNameLst>
                                      </p:cBhvr>
                                      <p:tavLst>
                                        <p:tav fmla="" tm="0">
                                          <p:val>
                                            <p:strVal val="0"/>
                                          </p:val>
                                        </p:tav>
                                        <p:tav fmla="" tm="100000">
                                          <p:val>
                                            <p:strVal val="#ppt_w"/>
                                          </p:val>
                                        </p:tav>
                                      </p:tavLst>
                                    </p:anim>
                                    <p:anim calcmode="lin" valueType="num">
                                      <p:cBhvr additive="base">
                                        <p:cTn dur="1000"/>
                                        <p:tgtEl>
                                          <p:spTgt spid="179"/>
                                        </p:tgtEl>
                                        <p:attrNameLst>
                                          <p:attrName>ppt_h</p:attrName>
                                        </p:attrNameLst>
                                      </p:cBhvr>
                                      <p:tavLst>
                                        <p:tav fmla="" tm="0">
                                          <p:val>
                                            <p:strVal val="0"/>
                                          </p:val>
                                        </p:tav>
                                        <p:tav fmla="" tm="100000">
                                          <p:val>
                                            <p:strVal val="#ppt_h"/>
                                          </p:val>
                                        </p:tav>
                                      </p:tavLst>
                                    </p:anim>
                                  </p:childTnLst>
                                </p:cTn>
                              </p:par>
                            </p:childTnLst>
                          </p:cTn>
                        </p:par>
                        <p:par>
                          <p:cTn fill="hold">
                            <p:stCondLst>
                              <p:cond delay="2000"/>
                            </p:stCondLst>
                            <p:childTnLst>
                              <p:par>
                                <p:cTn fill="hold" nodeType="afterEffect" presetClass="entr" presetID="2" presetSubtype="2">
                                  <p:stCondLst>
                                    <p:cond delay="0"/>
                                  </p:stCondLst>
                                  <p:childTnLst>
                                    <p:set>
                                      <p:cBhvr>
                                        <p:cTn dur="1" fill="hold">
                                          <p:stCondLst>
                                            <p:cond delay="0"/>
                                          </p:stCondLst>
                                        </p:cTn>
                                        <p:tgtEl>
                                          <p:spTgt spid="177"/>
                                        </p:tgtEl>
                                        <p:attrNameLst>
                                          <p:attrName>style.visibility</p:attrName>
                                        </p:attrNameLst>
                                      </p:cBhvr>
                                      <p:to>
                                        <p:strVal val="visible"/>
                                      </p:to>
                                    </p:set>
                                    <p:anim calcmode="lin" valueType="num">
                                      <p:cBhvr additive="base">
                                        <p:cTn dur="1000"/>
                                        <p:tgtEl>
                                          <p:spTgt spid="177"/>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4">
                                  <p:stCondLst>
                                    <p:cond delay="0"/>
                                  </p:stCondLst>
                                  <p:childTnLst>
                                    <p:set>
                                      <p:cBhvr>
                                        <p:cTn dur="1" fill="hold">
                                          <p:stCondLst>
                                            <p:cond delay="0"/>
                                          </p:stCondLst>
                                        </p:cTn>
                                        <p:tgtEl>
                                          <p:spTgt spid="180"/>
                                        </p:tgtEl>
                                        <p:attrNameLst>
                                          <p:attrName>style.visibility</p:attrName>
                                        </p:attrNameLst>
                                      </p:cBhvr>
                                      <p:to>
                                        <p:strVal val="visible"/>
                                      </p:to>
                                    </p:set>
                                    <p:anim calcmode="lin" valueType="num">
                                      <p:cBhvr additive="base">
                                        <p:cTn dur="1000"/>
                                        <p:tgtEl>
                                          <p:spTgt spid="180"/>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27"/>
          <p:cNvSpPr/>
          <p:nvPr/>
        </p:nvSpPr>
        <p:spPr>
          <a:xfrm>
            <a:off x="247066" y="324133"/>
            <a:ext cx="6777300" cy="443100"/>
          </a:xfrm>
          <a:prstGeom prst="rect">
            <a:avLst/>
          </a:prstGeom>
          <a:noFill/>
          <a:ln>
            <a:noFill/>
          </a:ln>
        </p:spPr>
        <p:txBody>
          <a:bodyPr anchorCtr="0" anchor="t" bIns="0" lIns="0" spcFirstLastPara="1" rIns="0" wrap="square" tIns="0">
            <a:noAutofit/>
          </a:bodyPr>
          <a:lstStyle/>
          <a:p>
            <a:pPr indent="0" lvl="0" marL="0" marR="0" rtl="0" algn="l">
              <a:lnSpc>
                <a:spcPct val="124719"/>
              </a:lnSpc>
              <a:spcBef>
                <a:spcPts val="0"/>
              </a:spcBef>
              <a:spcAft>
                <a:spcPts val="0"/>
              </a:spcAft>
              <a:buClr>
                <a:srgbClr val="505468"/>
              </a:buClr>
              <a:buSzPts val="2800"/>
              <a:buFont typeface="Instrument Sans SemiBold"/>
              <a:buNone/>
            </a:pPr>
            <a:r>
              <a:rPr b="1" i="0" lang="en-GB" sz="2600" u="none" cap="none" strike="noStrike">
                <a:solidFill>
                  <a:schemeClr val="lt1"/>
                </a:solidFill>
                <a:latin typeface="Instrument Sans SemiBold"/>
                <a:ea typeface="Instrument Sans SemiBold"/>
                <a:cs typeface="Instrument Sans SemiBold"/>
                <a:sym typeface="Instrument Sans SemiBold"/>
              </a:rPr>
              <a:t>Where Machine</a:t>
            </a:r>
            <a:r>
              <a:rPr b="1" lang="en-GB" sz="2600">
                <a:solidFill>
                  <a:schemeClr val="lt1"/>
                </a:solidFill>
                <a:latin typeface="Instrument Sans SemiBold"/>
                <a:ea typeface="Instrument Sans SemiBold"/>
                <a:cs typeface="Instrument Sans SemiBold"/>
                <a:sym typeface="Instrument Sans SemiBold"/>
              </a:rPr>
              <a:t> </a:t>
            </a:r>
            <a:r>
              <a:rPr b="1" i="0" lang="en-GB" sz="2600" u="none" cap="none" strike="noStrike">
                <a:solidFill>
                  <a:schemeClr val="lt1"/>
                </a:solidFill>
                <a:latin typeface="Instrument Sans SemiBold"/>
                <a:ea typeface="Instrument Sans SemiBold"/>
                <a:cs typeface="Instrument Sans SemiBold"/>
                <a:sym typeface="Instrument Sans SemiBold"/>
              </a:rPr>
              <a:t>Learning Comes in ?</a:t>
            </a:r>
            <a:endParaRPr b="0" i="0" sz="2600" u="none" cap="none" strike="noStrike">
              <a:solidFill>
                <a:schemeClr val="lt1"/>
              </a:solidFill>
              <a:latin typeface="Calibri"/>
              <a:ea typeface="Calibri"/>
              <a:cs typeface="Calibri"/>
              <a:sym typeface="Calibri"/>
            </a:endParaRPr>
          </a:p>
        </p:txBody>
      </p:sp>
      <p:sp>
        <p:nvSpPr>
          <p:cNvPr id="191" name="Google Shape;191;p27"/>
          <p:cNvSpPr/>
          <p:nvPr/>
        </p:nvSpPr>
        <p:spPr>
          <a:xfrm>
            <a:off x="296475" y="908525"/>
            <a:ext cx="4168200" cy="23427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505468"/>
              </a:buClr>
              <a:buSzPts val="1400"/>
              <a:buFont typeface="Instrument Sans SemiBold"/>
              <a:buNone/>
            </a:pPr>
            <a:r>
              <a:rPr b="1" i="0" lang="en-GB" sz="1400" u="sng" cap="none" strike="noStrike">
                <a:solidFill>
                  <a:schemeClr val="lt1"/>
                </a:solidFill>
                <a:latin typeface="Instrument Sans SemiBold"/>
                <a:ea typeface="Instrument Sans SemiBold"/>
                <a:cs typeface="Instrument Sans SemiBold"/>
                <a:sym typeface="Instrument Sans SemiBold"/>
              </a:rPr>
              <a:t>Traditional Methods :</a:t>
            </a:r>
            <a:r>
              <a:rPr b="1" lang="en-GB" u="sng">
                <a:solidFill>
                  <a:schemeClr val="lt1"/>
                </a:solidFill>
                <a:latin typeface="Instrument Sans SemiBold"/>
                <a:ea typeface="Instrument Sans SemiBold"/>
                <a:cs typeface="Instrument Sans SemiBold"/>
                <a:sym typeface="Instrument Sans SemiBold"/>
              </a:rPr>
              <a:t>- </a:t>
            </a:r>
            <a:endParaRPr b="0" i="0" sz="1400" u="sng" cap="none" strike="noStrike">
              <a:solidFill>
                <a:schemeClr val="lt1"/>
              </a:solidFill>
              <a:latin typeface="Calibri"/>
              <a:ea typeface="Calibri"/>
              <a:cs typeface="Calibri"/>
              <a:sym typeface="Calibri"/>
            </a:endParaRPr>
          </a:p>
        </p:txBody>
      </p:sp>
      <p:sp>
        <p:nvSpPr>
          <p:cNvPr id="192" name="Google Shape;192;p27"/>
          <p:cNvSpPr/>
          <p:nvPr/>
        </p:nvSpPr>
        <p:spPr>
          <a:xfrm>
            <a:off x="247075" y="1257225"/>
            <a:ext cx="3974100" cy="1215000"/>
          </a:xfrm>
          <a:prstGeom prst="rect">
            <a:avLst/>
          </a:prstGeom>
          <a:noFill/>
          <a:ln>
            <a:noFill/>
          </a:ln>
        </p:spPr>
        <p:txBody>
          <a:bodyPr anchorCtr="0" anchor="t" bIns="0" lIns="0" spcFirstLastPara="1" rIns="0" wrap="square" tIns="0">
            <a:noAutofit/>
          </a:bodyPr>
          <a:lstStyle/>
          <a:p>
            <a:pPr indent="0" lvl="0" marL="0" marR="0" rtl="0" algn="just">
              <a:lnSpc>
                <a:spcPct val="162857"/>
              </a:lnSpc>
              <a:spcBef>
                <a:spcPts val="0"/>
              </a:spcBef>
              <a:spcAft>
                <a:spcPts val="0"/>
              </a:spcAft>
              <a:buClr>
                <a:srgbClr val="5B5F71"/>
              </a:buClr>
              <a:buSzPts val="1100"/>
              <a:buFont typeface="Instrument Sans Medium"/>
              <a:buNone/>
            </a:pPr>
            <a:r>
              <a:rPr b="0" i="0" lang="en-GB" sz="1100" u="none" cap="none" strike="noStrike">
                <a:solidFill>
                  <a:schemeClr val="lt1"/>
                </a:solidFill>
                <a:latin typeface="Instrument Sans Medium"/>
                <a:ea typeface="Instrument Sans Medium"/>
                <a:cs typeface="Instrument Sans Medium"/>
                <a:sym typeface="Instrument Sans Medium"/>
              </a:rPr>
              <a:t>Traditional feature extraction relies on manually selecting values like root mean square (RMS), mean absolute value (MAV), and zero crossings. These values, measured over time, reveal patterns in muscle activity related to movement. </a:t>
            </a:r>
            <a:endParaRPr b="0" i="0" sz="1100" u="none" cap="none" strike="noStrike">
              <a:solidFill>
                <a:schemeClr val="lt1"/>
              </a:solidFill>
              <a:latin typeface="Calibri"/>
              <a:ea typeface="Calibri"/>
              <a:cs typeface="Calibri"/>
              <a:sym typeface="Calibri"/>
            </a:endParaRPr>
          </a:p>
        </p:txBody>
      </p:sp>
      <p:sp>
        <p:nvSpPr>
          <p:cNvPr id="193" name="Google Shape;193;p27"/>
          <p:cNvSpPr/>
          <p:nvPr/>
        </p:nvSpPr>
        <p:spPr>
          <a:xfrm>
            <a:off x="4749699" y="1754139"/>
            <a:ext cx="4059900" cy="24666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505468"/>
              </a:buClr>
              <a:buSzPts val="1400"/>
              <a:buFont typeface="Instrument Sans SemiBold"/>
              <a:buNone/>
            </a:pPr>
            <a:r>
              <a:rPr b="1" i="0" lang="en-GB" sz="1400" u="sng" cap="none" strike="noStrike">
                <a:solidFill>
                  <a:schemeClr val="lt1"/>
                </a:solidFill>
                <a:latin typeface="Instrument Sans SemiBold"/>
                <a:ea typeface="Instrument Sans SemiBold"/>
                <a:cs typeface="Instrument Sans SemiBold"/>
                <a:sym typeface="Instrument Sans SemiBold"/>
              </a:rPr>
              <a:t>Machine Learning :</a:t>
            </a:r>
            <a:r>
              <a:rPr b="1" lang="en-GB" u="sng">
                <a:solidFill>
                  <a:schemeClr val="lt1"/>
                </a:solidFill>
                <a:latin typeface="Instrument Sans SemiBold"/>
                <a:ea typeface="Instrument Sans SemiBold"/>
                <a:cs typeface="Instrument Sans SemiBold"/>
                <a:sym typeface="Instrument Sans SemiBold"/>
              </a:rPr>
              <a:t>-</a:t>
            </a:r>
            <a:endParaRPr b="0" i="0" sz="1400" u="sng" cap="none" strike="noStrike">
              <a:solidFill>
                <a:schemeClr val="lt1"/>
              </a:solidFill>
              <a:latin typeface="Calibri"/>
              <a:ea typeface="Calibri"/>
              <a:cs typeface="Calibri"/>
              <a:sym typeface="Calibri"/>
            </a:endParaRPr>
          </a:p>
        </p:txBody>
      </p:sp>
      <p:sp>
        <p:nvSpPr>
          <p:cNvPr id="194" name="Google Shape;194;p27"/>
          <p:cNvSpPr/>
          <p:nvPr/>
        </p:nvSpPr>
        <p:spPr>
          <a:xfrm>
            <a:off x="4749700" y="2117225"/>
            <a:ext cx="3974100" cy="2032800"/>
          </a:xfrm>
          <a:prstGeom prst="rect">
            <a:avLst/>
          </a:prstGeom>
          <a:noFill/>
          <a:ln>
            <a:noFill/>
          </a:ln>
        </p:spPr>
        <p:txBody>
          <a:bodyPr anchorCtr="0" anchor="t" bIns="0" lIns="0" spcFirstLastPara="1" rIns="0" wrap="square" tIns="0">
            <a:noAutofit/>
          </a:bodyPr>
          <a:lstStyle/>
          <a:p>
            <a:pPr indent="0" lvl="0" marL="0" marR="0" rtl="0" algn="just">
              <a:lnSpc>
                <a:spcPct val="162857"/>
              </a:lnSpc>
              <a:spcBef>
                <a:spcPts val="0"/>
              </a:spcBef>
              <a:spcAft>
                <a:spcPts val="0"/>
              </a:spcAft>
              <a:buClr>
                <a:srgbClr val="5B5F71"/>
              </a:buClr>
              <a:buSzPts val="1100"/>
              <a:buFont typeface="Instrument Sans Medium"/>
              <a:buNone/>
            </a:pPr>
            <a:r>
              <a:rPr b="0" i="0" lang="en-GB" sz="1100" u="none" cap="none" strike="noStrike">
                <a:solidFill>
                  <a:schemeClr val="lt1"/>
                </a:solidFill>
                <a:latin typeface="Instrument Sans Medium"/>
                <a:ea typeface="Instrument Sans Medium"/>
                <a:cs typeface="Instrument Sans Medium"/>
                <a:sym typeface="Instrument Sans Medium"/>
              </a:rPr>
              <a:t>Machine learning algorithms, such as convolutional neural networks (CNNs), offer a more efficient approach. CNNs automatically extract features, identify patterns, and predict movement. </a:t>
            </a:r>
            <a:endParaRPr b="0" i="0" sz="1100" u="none" cap="none" strike="noStrike">
              <a:solidFill>
                <a:schemeClr val="lt1"/>
              </a:solidFill>
              <a:latin typeface="Calibri"/>
              <a:ea typeface="Calibri"/>
              <a:cs typeface="Calibri"/>
              <a:sym typeface="Calibri"/>
            </a:endParaRPr>
          </a:p>
        </p:txBody>
      </p:sp>
      <p:sp>
        <p:nvSpPr>
          <p:cNvPr id="195" name="Google Shape;195;p27"/>
          <p:cNvSpPr/>
          <p:nvPr/>
        </p:nvSpPr>
        <p:spPr>
          <a:xfrm>
            <a:off x="4749701" y="3152031"/>
            <a:ext cx="3903000" cy="907200"/>
          </a:xfrm>
          <a:prstGeom prst="rect">
            <a:avLst/>
          </a:prstGeom>
          <a:noFill/>
          <a:ln>
            <a:noFill/>
          </a:ln>
        </p:spPr>
        <p:txBody>
          <a:bodyPr anchorCtr="0" anchor="t" bIns="0" lIns="0" spcFirstLastPara="1" rIns="0" wrap="square" tIns="0">
            <a:noAutofit/>
          </a:bodyPr>
          <a:lstStyle/>
          <a:p>
            <a:pPr indent="0" lvl="0" marL="0" marR="0" rtl="0" algn="just">
              <a:lnSpc>
                <a:spcPct val="162857"/>
              </a:lnSpc>
              <a:spcBef>
                <a:spcPts val="0"/>
              </a:spcBef>
              <a:spcAft>
                <a:spcPts val="0"/>
              </a:spcAft>
              <a:buClr>
                <a:srgbClr val="5B5F71"/>
              </a:buClr>
              <a:buSzPts val="1100"/>
              <a:buFont typeface="Instrument Sans Medium"/>
              <a:buNone/>
            </a:pPr>
            <a:r>
              <a:rPr b="0" i="0" lang="en-GB" sz="1100" u="none" cap="none" strike="noStrike">
                <a:solidFill>
                  <a:schemeClr val="lt1"/>
                </a:solidFill>
                <a:latin typeface="Instrument Sans Medium"/>
                <a:ea typeface="Instrument Sans Medium"/>
                <a:cs typeface="Instrument Sans Medium"/>
                <a:sym typeface="Instrument Sans Medium"/>
              </a:rPr>
              <a:t>Current research often focuses on recognizing specific gestures; but with sufficient data, CNNs could potentially predict precise servo motor angles, enabling more complex prosthetic control.</a:t>
            </a:r>
            <a:endParaRPr b="0" i="0" sz="1100" u="none" cap="none" strike="noStrike">
              <a:solidFill>
                <a:schemeClr val="lt1"/>
              </a:solidFill>
              <a:latin typeface="Calibri"/>
              <a:ea typeface="Calibri"/>
              <a:cs typeface="Calibri"/>
              <a:sym typeface="Calibri"/>
            </a:endParaRPr>
          </a:p>
        </p:txBody>
      </p:sp>
      <p:sp>
        <p:nvSpPr>
          <p:cNvPr id="196" name="Google Shape;196;p27"/>
          <p:cNvSpPr txBox="1"/>
          <p:nvPr/>
        </p:nvSpPr>
        <p:spPr>
          <a:xfrm>
            <a:off x="8887508" y="-10680"/>
            <a:ext cx="246600" cy="334800"/>
          </a:xfrm>
          <a:prstGeom prst="rect">
            <a:avLst/>
          </a:prstGeom>
          <a:noFill/>
          <a:ln>
            <a:noFill/>
          </a:ln>
        </p:spPr>
        <p:txBody>
          <a:bodyPr anchorCtr="0" anchor="t" bIns="28575" lIns="57150" spcFirstLastPara="1" rIns="57150" wrap="square" tIns="28575">
            <a:spAutoFit/>
          </a:bodyPr>
          <a:lstStyle/>
          <a:p>
            <a:pPr indent="0" lvl="0" marL="0" marR="0" rtl="0" algn="ctr">
              <a:spcBef>
                <a:spcPts val="0"/>
              </a:spcBef>
              <a:spcAft>
                <a:spcPts val="0"/>
              </a:spcAft>
              <a:buNone/>
            </a:pPr>
            <a:r>
              <a:rPr lang="en-GB" sz="1800">
                <a:solidFill>
                  <a:schemeClr val="dk1"/>
                </a:solidFill>
                <a:latin typeface="Calibri"/>
                <a:ea typeface="Calibri"/>
                <a:cs typeface="Calibri"/>
                <a:sym typeface="Calibri"/>
              </a:rPr>
              <a:t>8</a:t>
            </a:r>
            <a:endParaRPr sz="900"/>
          </a:p>
        </p:txBody>
      </p:sp>
      <p:sp>
        <p:nvSpPr>
          <p:cNvPr id="197" name="Google Shape;197;p27"/>
          <p:cNvSpPr txBox="1"/>
          <p:nvPr/>
        </p:nvSpPr>
        <p:spPr>
          <a:xfrm>
            <a:off x="331150" y="2693875"/>
            <a:ext cx="4059900" cy="2151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GB" sz="700">
                <a:solidFill>
                  <a:schemeClr val="lt1"/>
                </a:solidFill>
                <a:latin typeface="Alexandria"/>
                <a:ea typeface="Alexandria"/>
                <a:cs typeface="Alexandria"/>
                <a:sym typeface="Alexandria"/>
              </a:rPr>
              <a:t>Convolutional Neural Networks (CNNs) are specialized deep learning algorithms designed for processing grid-like data, such as images or time-series signals. They are particularly effective in recognizing patterns and features through hierarchical layers.</a:t>
            </a:r>
            <a:endParaRPr sz="700">
              <a:solidFill>
                <a:schemeClr val="lt1"/>
              </a:solidFill>
              <a:latin typeface="Alexandria"/>
              <a:ea typeface="Alexandria"/>
              <a:cs typeface="Alexandria"/>
              <a:sym typeface="Alexandria"/>
            </a:endParaRPr>
          </a:p>
          <a:p>
            <a:pPr indent="0" lvl="0" marL="0" rtl="0" algn="l">
              <a:lnSpc>
                <a:spcPct val="115000"/>
              </a:lnSpc>
              <a:spcBef>
                <a:spcPts val="1200"/>
              </a:spcBef>
              <a:spcAft>
                <a:spcPts val="0"/>
              </a:spcAft>
              <a:buNone/>
            </a:pPr>
            <a:r>
              <a:rPr b="1" lang="en-GB" sz="700">
                <a:solidFill>
                  <a:schemeClr val="lt1"/>
                </a:solidFill>
                <a:latin typeface="Alexandria"/>
                <a:ea typeface="Alexandria"/>
                <a:cs typeface="Alexandria"/>
                <a:sym typeface="Alexandria"/>
              </a:rPr>
              <a:t>Key Components</a:t>
            </a:r>
            <a:r>
              <a:rPr lang="en-GB" sz="700">
                <a:solidFill>
                  <a:schemeClr val="lt1"/>
                </a:solidFill>
                <a:latin typeface="Alexandria"/>
                <a:ea typeface="Alexandria"/>
                <a:cs typeface="Alexandria"/>
                <a:sym typeface="Alexandria"/>
              </a:rPr>
              <a:t>:</a:t>
            </a:r>
            <a:endParaRPr sz="700">
              <a:solidFill>
                <a:schemeClr val="lt1"/>
              </a:solidFill>
              <a:latin typeface="Alexandria"/>
              <a:ea typeface="Alexandria"/>
              <a:cs typeface="Alexandria"/>
              <a:sym typeface="Alexandria"/>
            </a:endParaRPr>
          </a:p>
          <a:p>
            <a:pPr indent="-273050" lvl="1" marL="914400" rtl="0" algn="l">
              <a:lnSpc>
                <a:spcPct val="115000"/>
              </a:lnSpc>
              <a:spcBef>
                <a:spcPts val="1200"/>
              </a:spcBef>
              <a:spcAft>
                <a:spcPts val="0"/>
              </a:spcAft>
              <a:buClr>
                <a:schemeClr val="lt1"/>
              </a:buClr>
              <a:buSzPts val="700"/>
              <a:buAutoNum type="arabicPeriod"/>
            </a:pPr>
            <a:r>
              <a:rPr b="1" lang="en-GB" sz="700">
                <a:solidFill>
                  <a:schemeClr val="lt1"/>
                </a:solidFill>
                <a:latin typeface="Alexandria"/>
                <a:ea typeface="Alexandria"/>
                <a:cs typeface="Alexandria"/>
                <a:sym typeface="Alexandria"/>
              </a:rPr>
              <a:t>Convolutional Layers</a:t>
            </a:r>
            <a:r>
              <a:rPr lang="en-GB" sz="700">
                <a:solidFill>
                  <a:schemeClr val="lt1"/>
                </a:solidFill>
                <a:latin typeface="Alexandria"/>
                <a:ea typeface="Alexandria"/>
                <a:cs typeface="Alexandria"/>
                <a:sym typeface="Alexandria"/>
              </a:rPr>
              <a:t>: Apply filters to extract local features.</a:t>
            </a:r>
            <a:endParaRPr sz="700">
              <a:solidFill>
                <a:schemeClr val="lt1"/>
              </a:solidFill>
              <a:latin typeface="Alexandria"/>
              <a:ea typeface="Alexandria"/>
              <a:cs typeface="Alexandria"/>
              <a:sym typeface="Alexandria"/>
            </a:endParaRPr>
          </a:p>
          <a:p>
            <a:pPr indent="-273050" lvl="1" marL="914400" rtl="0" algn="l">
              <a:lnSpc>
                <a:spcPct val="115000"/>
              </a:lnSpc>
              <a:spcBef>
                <a:spcPts val="0"/>
              </a:spcBef>
              <a:spcAft>
                <a:spcPts val="0"/>
              </a:spcAft>
              <a:buClr>
                <a:schemeClr val="lt1"/>
              </a:buClr>
              <a:buSzPts val="700"/>
              <a:buAutoNum type="arabicPeriod"/>
            </a:pPr>
            <a:r>
              <a:rPr b="1" lang="en-GB" sz="700">
                <a:solidFill>
                  <a:schemeClr val="lt1"/>
                </a:solidFill>
                <a:latin typeface="Alexandria"/>
                <a:ea typeface="Alexandria"/>
                <a:cs typeface="Alexandria"/>
                <a:sym typeface="Alexandria"/>
              </a:rPr>
              <a:t>Pooling Layers</a:t>
            </a:r>
            <a:r>
              <a:rPr lang="en-GB" sz="700">
                <a:solidFill>
                  <a:schemeClr val="lt1"/>
                </a:solidFill>
                <a:latin typeface="Alexandria"/>
                <a:ea typeface="Alexandria"/>
                <a:cs typeface="Alexandria"/>
                <a:sym typeface="Alexandria"/>
              </a:rPr>
              <a:t>: Reduce spatial dimensions while retaining important information.</a:t>
            </a:r>
            <a:endParaRPr sz="700">
              <a:solidFill>
                <a:schemeClr val="lt1"/>
              </a:solidFill>
              <a:latin typeface="Alexandria"/>
              <a:ea typeface="Alexandria"/>
              <a:cs typeface="Alexandria"/>
              <a:sym typeface="Alexandria"/>
            </a:endParaRPr>
          </a:p>
          <a:p>
            <a:pPr indent="-273050" lvl="1" marL="914400" rtl="0" algn="l">
              <a:lnSpc>
                <a:spcPct val="115000"/>
              </a:lnSpc>
              <a:spcBef>
                <a:spcPts val="0"/>
              </a:spcBef>
              <a:spcAft>
                <a:spcPts val="0"/>
              </a:spcAft>
              <a:buClr>
                <a:schemeClr val="lt1"/>
              </a:buClr>
              <a:buSzPts val="700"/>
              <a:buAutoNum type="arabicPeriod"/>
            </a:pPr>
            <a:r>
              <a:rPr b="1" lang="en-GB" sz="700">
                <a:solidFill>
                  <a:schemeClr val="lt1"/>
                </a:solidFill>
                <a:latin typeface="Alexandria"/>
                <a:ea typeface="Alexandria"/>
                <a:cs typeface="Alexandria"/>
                <a:sym typeface="Alexandria"/>
              </a:rPr>
              <a:t>Fully Connected Layers</a:t>
            </a:r>
            <a:r>
              <a:rPr lang="en-GB" sz="700">
                <a:solidFill>
                  <a:schemeClr val="lt1"/>
                </a:solidFill>
                <a:latin typeface="Alexandria"/>
                <a:ea typeface="Alexandria"/>
                <a:cs typeface="Alexandria"/>
                <a:sym typeface="Alexandria"/>
              </a:rPr>
              <a:t>: Integrate extracted features for classification or regression tasks.</a:t>
            </a:r>
            <a:endParaRPr sz="700">
              <a:solidFill>
                <a:schemeClr val="lt1"/>
              </a:solidFill>
              <a:latin typeface="Alexandria"/>
              <a:ea typeface="Alexandria"/>
              <a:cs typeface="Alexandria"/>
              <a:sym typeface="Alexandria"/>
            </a:endParaRPr>
          </a:p>
          <a:p>
            <a:pPr indent="0" lvl="0" marL="0" rtl="0" algn="l">
              <a:lnSpc>
                <a:spcPct val="115000"/>
              </a:lnSpc>
              <a:spcBef>
                <a:spcPts val="1200"/>
              </a:spcBef>
              <a:spcAft>
                <a:spcPts val="0"/>
              </a:spcAft>
              <a:buNone/>
            </a:pPr>
            <a:r>
              <a:rPr lang="en-GB" sz="700">
                <a:solidFill>
                  <a:schemeClr val="lt1"/>
                </a:solidFill>
                <a:latin typeface="Alexandria"/>
                <a:ea typeface="Alexandria"/>
                <a:cs typeface="Alexandria"/>
                <a:sym typeface="Alexandria"/>
              </a:rPr>
              <a:t>CNNs are widely used in applications like image recognition, signal processing (e.g., EMG), and object detection due to their ability to learn features automatically from raw data.</a:t>
            </a:r>
            <a:endParaRPr sz="700">
              <a:solidFill>
                <a:schemeClr val="lt1"/>
              </a:solidFill>
              <a:latin typeface="Alexandria"/>
              <a:ea typeface="Alexandria"/>
              <a:cs typeface="Alexandria"/>
              <a:sym typeface="Alexandria"/>
            </a:endParaRPr>
          </a:p>
          <a:p>
            <a:pPr indent="0" lvl="0" marL="0" rtl="0" algn="l">
              <a:spcBef>
                <a:spcPts val="1200"/>
              </a:spcBef>
              <a:spcAft>
                <a:spcPts val="0"/>
              </a:spcAft>
              <a:buNone/>
            </a:pPr>
            <a:r>
              <a:t/>
            </a:r>
            <a:endParaRPr sz="300">
              <a:solidFill>
                <a:schemeClr val="lt1"/>
              </a:solidFill>
              <a:latin typeface="Alexandria"/>
              <a:ea typeface="Alexandria"/>
              <a:cs typeface="Alexandria"/>
              <a:sym typeface="Alexandri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8">
                                  <p:stCondLst>
                                    <p:cond delay="0"/>
                                  </p:stCondLst>
                                  <p:childTnLst>
                                    <p:set>
                                      <p:cBhvr>
                                        <p:cTn dur="1" fill="hold">
                                          <p:stCondLst>
                                            <p:cond delay="0"/>
                                          </p:stCondLst>
                                        </p:cTn>
                                        <p:tgtEl>
                                          <p:spTgt spid="192"/>
                                        </p:tgtEl>
                                        <p:attrNameLst>
                                          <p:attrName>style.visibility</p:attrName>
                                        </p:attrNameLst>
                                      </p:cBhvr>
                                      <p:to>
                                        <p:strVal val="visible"/>
                                      </p:to>
                                    </p:set>
                                    <p:anim calcmode="lin" valueType="num">
                                      <p:cBhvr additive="base">
                                        <p:cTn dur="1000"/>
                                        <p:tgtEl>
                                          <p:spTgt spid="192"/>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2" presetSubtype="1">
                                  <p:stCondLst>
                                    <p:cond delay="0"/>
                                  </p:stCondLst>
                                  <p:childTnLst>
                                    <p:set>
                                      <p:cBhvr>
                                        <p:cTn dur="1" fill="hold">
                                          <p:stCondLst>
                                            <p:cond delay="0"/>
                                          </p:stCondLst>
                                        </p:cTn>
                                        <p:tgtEl>
                                          <p:spTgt spid="194"/>
                                        </p:tgtEl>
                                        <p:attrNameLst>
                                          <p:attrName>style.visibility</p:attrName>
                                        </p:attrNameLst>
                                      </p:cBhvr>
                                      <p:to>
                                        <p:strVal val="visible"/>
                                      </p:to>
                                    </p:set>
                                    <p:anim calcmode="lin" valueType="num">
                                      <p:cBhvr additive="base">
                                        <p:cTn dur="1000"/>
                                        <p:tgtEl>
                                          <p:spTgt spid="194"/>
                                        </p:tgtEl>
                                        <p:attrNameLst>
                                          <p:attrName>ppt_y</p:attrName>
                                        </p:attrNameLst>
                                      </p:cBhvr>
                                      <p:tavLst>
                                        <p:tav fmla="" tm="0">
                                          <p:val>
                                            <p:strVal val="#ppt_y-1"/>
                                          </p:val>
                                        </p:tav>
                                        <p:tav fmla="" tm="100000">
                                          <p:val>
                                            <p:strVal val="#ppt_y"/>
                                          </p:val>
                                        </p:tav>
                                      </p:tavLst>
                                    </p:anim>
                                  </p:childTnLst>
                                </p:cTn>
                              </p:par>
                            </p:childTnLst>
                          </p:cTn>
                        </p:par>
                        <p:par>
                          <p:cTn fill="hold">
                            <p:stCondLst>
                              <p:cond delay="2000"/>
                            </p:stCondLst>
                            <p:childTnLst>
                              <p:par>
                                <p:cTn fill="hold" nodeType="afterEffect" presetClass="entr" presetID="23" presetSubtype="16">
                                  <p:stCondLst>
                                    <p:cond delay="0"/>
                                  </p:stCondLst>
                                  <p:childTnLst>
                                    <p:set>
                                      <p:cBhvr>
                                        <p:cTn dur="1" fill="hold">
                                          <p:stCondLst>
                                            <p:cond delay="0"/>
                                          </p:stCondLst>
                                        </p:cTn>
                                        <p:tgtEl>
                                          <p:spTgt spid="197"/>
                                        </p:tgtEl>
                                        <p:attrNameLst>
                                          <p:attrName>style.visibility</p:attrName>
                                        </p:attrNameLst>
                                      </p:cBhvr>
                                      <p:to>
                                        <p:strVal val="visible"/>
                                      </p:to>
                                    </p:set>
                                    <p:anim calcmode="lin" valueType="num">
                                      <p:cBhvr additive="base">
                                        <p:cTn dur="1000"/>
                                        <p:tgtEl>
                                          <p:spTgt spid="197"/>
                                        </p:tgtEl>
                                        <p:attrNameLst>
                                          <p:attrName>ppt_w</p:attrName>
                                        </p:attrNameLst>
                                      </p:cBhvr>
                                      <p:tavLst>
                                        <p:tav fmla="" tm="0">
                                          <p:val>
                                            <p:strVal val="0"/>
                                          </p:val>
                                        </p:tav>
                                        <p:tav fmla="" tm="100000">
                                          <p:val>
                                            <p:strVal val="#ppt_w"/>
                                          </p:val>
                                        </p:tav>
                                      </p:tavLst>
                                    </p:anim>
                                    <p:anim calcmode="lin" valueType="num">
                                      <p:cBhvr additive="base">
                                        <p:cTn dur="1000"/>
                                        <p:tgtEl>
                                          <p:spTgt spid="197"/>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28"/>
          <p:cNvSpPr txBox="1"/>
          <p:nvPr/>
        </p:nvSpPr>
        <p:spPr>
          <a:xfrm>
            <a:off x="295925" y="180875"/>
            <a:ext cx="3241200" cy="2548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b="1" lang="en-GB" sz="1700" u="sng">
                <a:solidFill>
                  <a:schemeClr val="dk1"/>
                </a:solidFill>
                <a:latin typeface="Pacifico"/>
                <a:ea typeface="Pacifico"/>
                <a:cs typeface="Pacifico"/>
                <a:sym typeface="Pacifico"/>
              </a:rPr>
              <a:t>Signal Processing Workflow</a:t>
            </a:r>
            <a:endParaRPr b="1" sz="1700" u="sng">
              <a:solidFill>
                <a:schemeClr val="dk1"/>
              </a:solidFill>
              <a:latin typeface="Pacifico"/>
              <a:ea typeface="Pacifico"/>
              <a:cs typeface="Pacifico"/>
              <a:sym typeface="Pacifico"/>
            </a:endParaRPr>
          </a:p>
          <a:p>
            <a:pPr indent="-298450" lvl="0" marL="457200" rtl="0" algn="l">
              <a:lnSpc>
                <a:spcPct val="115000"/>
              </a:lnSpc>
              <a:spcBef>
                <a:spcPts val="1200"/>
              </a:spcBef>
              <a:spcAft>
                <a:spcPts val="0"/>
              </a:spcAft>
              <a:buClr>
                <a:schemeClr val="lt1"/>
              </a:buClr>
              <a:buSzPts val="1100"/>
              <a:buAutoNum type="arabicPeriod"/>
            </a:pPr>
            <a:r>
              <a:rPr b="1" lang="en-GB" sz="1100">
                <a:solidFill>
                  <a:schemeClr val="lt1"/>
                </a:solidFill>
              </a:rPr>
              <a:t>Signal Acquisition</a:t>
            </a:r>
            <a:r>
              <a:rPr lang="en-GB" sz="1100">
                <a:solidFill>
                  <a:schemeClr val="lt1"/>
                </a:solidFill>
              </a:rPr>
              <a:t>: EMG signals are captured via electrodes placed on the skin or within muscles.</a:t>
            </a:r>
            <a:endParaRPr sz="1100">
              <a:solidFill>
                <a:schemeClr val="lt1"/>
              </a:solidFill>
            </a:endParaRPr>
          </a:p>
          <a:p>
            <a:pPr indent="-298450" lvl="0" marL="457200" rtl="0" algn="l">
              <a:lnSpc>
                <a:spcPct val="115000"/>
              </a:lnSpc>
              <a:spcBef>
                <a:spcPts val="0"/>
              </a:spcBef>
              <a:spcAft>
                <a:spcPts val="0"/>
              </a:spcAft>
              <a:buClr>
                <a:schemeClr val="lt1"/>
              </a:buClr>
              <a:buSzPts val="1100"/>
              <a:buAutoNum type="arabicPeriod"/>
            </a:pPr>
            <a:r>
              <a:rPr b="1" lang="en-GB" sz="1100">
                <a:solidFill>
                  <a:schemeClr val="lt1"/>
                </a:solidFill>
              </a:rPr>
              <a:t>Preprocessing</a:t>
            </a:r>
            <a:r>
              <a:rPr lang="en-GB" sz="1100">
                <a:solidFill>
                  <a:schemeClr val="lt1"/>
                </a:solidFill>
              </a:rPr>
              <a:t>: Filters remove noise and amplify relevant signals.</a:t>
            </a:r>
            <a:endParaRPr sz="1100">
              <a:solidFill>
                <a:schemeClr val="lt1"/>
              </a:solidFill>
            </a:endParaRPr>
          </a:p>
          <a:p>
            <a:pPr indent="-298450" lvl="0" marL="457200" rtl="0" algn="l">
              <a:lnSpc>
                <a:spcPct val="115000"/>
              </a:lnSpc>
              <a:spcBef>
                <a:spcPts val="0"/>
              </a:spcBef>
              <a:spcAft>
                <a:spcPts val="0"/>
              </a:spcAft>
              <a:buClr>
                <a:schemeClr val="lt1"/>
              </a:buClr>
              <a:buSzPts val="1100"/>
              <a:buAutoNum type="arabicPeriod"/>
            </a:pPr>
            <a:r>
              <a:rPr b="1" lang="en-GB" sz="1100">
                <a:solidFill>
                  <a:schemeClr val="lt1"/>
                </a:solidFill>
              </a:rPr>
              <a:t>Feature Extraction</a:t>
            </a:r>
            <a:r>
              <a:rPr lang="en-GB" sz="1100">
                <a:solidFill>
                  <a:schemeClr val="lt1"/>
                </a:solidFill>
              </a:rPr>
              <a:t>: Characteristics like amplitude, frequency, and duration are computed.</a:t>
            </a:r>
            <a:endParaRPr sz="1100">
              <a:solidFill>
                <a:schemeClr val="lt1"/>
              </a:solidFill>
            </a:endParaRPr>
          </a:p>
          <a:p>
            <a:pPr indent="-298450" lvl="0" marL="457200" rtl="0" algn="l">
              <a:lnSpc>
                <a:spcPct val="115000"/>
              </a:lnSpc>
              <a:spcBef>
                <a:spcPts val="0"/>
              </a:spcBef>
              <a:spcAft>
                <a:spcPts val="0"/>
              </a:spcAft>
              <a:buClr>
                <a:schemeClr val="lt1"/>
              </a:buClr>
              <a:buSzPts val="1100"/>
              <a:buAutoNum type="arabicPeriod"/>
            </a:pPr>
            <a:r>
              <a:rPr b="1" lang="en-GB" sz="1100">
                <a:solidFill>
                  <a:schemeClr val="lt1"/>
                </a:solidFill>
              </a:rPr>
              <a:t>Classification</a:t>
            </a:r>
            <a:r>
              <a:rPr lang="en-GB" sz="1100">
                <a:solidFill>
                  <a:schemeClr val="lt1"/>
                </a:solidFill>
              </a:rPr>
              <a:t>: CNNs analyze features to determine muscle activity patterns.</a:t>
            </a:r>
            <a:endParaRPr sz="1100">
              <a:solidFill>
                <a:schemeClr val="lt1"/>
              </a:solidFill>
            </a:endParaRPr>
          </a:p>
          <a:p>
            <a:pPr indent="0" lvl="0" marL="0" rtl="0" algn="l">
              <a:spcBef>
                <a:spcPts val="1200"/>
              </a:spcBef>
              <a:spcAft>
                <a:spcPts val="0"/>
              </a:spcAft>
              <a:buNone/>
            </a:pPr>
            <a:r>
              <a:t/>
            </a:r>
            <a:endParaRPr sz="1800">
              <a:solidFill>
                <a:schemeClr val="lt1"/>
              </a:solidFill>
            </a:endParaRPr>
          </a:p>
        </p:txBody>
      </p:sp>
      <p:sp>
        <p:nvSpPr>
          <p:cNvPr id="203" name="Google Shape;203;p28"/>
          <p:cNvSpPr txBox="1"/>
          <p:nvPr/>
        </p:nvSpPr>
        <p:spPr>
          <a:xfrm>
            <a:off x="4476475" y="463800"/>
            <a:ext cx="4497600" cy="4390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b="1" lang="en-GB" sz="1700" u="sng">
                <a:solidFill>
                  <a:schemeClr val="dk1"/>
                </a:solidFill>
                <a:latin typeface="Pacifico"/>
                <a:ea typeface="Pacifico"/>
                <a:cs typeface="Pacifico"/>
                <a:sym typeface="Pacifico"/>
              </a:rPr>
              <a:t>Detailed Explanation of CNN Layers </a:t>
            </a:r>
            <a:endParaRPr b="1" sz="1700" u="sng">
              <a:solidFill>
                <a:schemeClr val="dk1"/>
              </a:solidFill>
              <a:latin typeface="Pacifico"/>
              <a:ea typeface="Pacifico"/>
              <a:cs typeface="Pacifico"/>
              <a:sym typeface="Pacifico"/>
            </a:endParaRPr>
          </a:p>
          <a:p>
            <a:pPr indent="-285750" lvl="0" marL="457200" rtl="0" algn="l">
              <a:lnSpc>
                <a:spcPct val="115000"/>
              </a:lnSpc>
              <a:spcBef>
                <a:spcPts val="1200"/>
              </a:spcBef>
              <a:spcAft>
                <a:spcPts val="0"/>
              </a:spcAft>
              <a:buClr>
                <a:schemeClr val="dk1"/>
              </a:buClr>
              <a:buSzPts val="900"/>
              <a:buAutoNum type="arabicPeriod"/>
            </a:pPr>
            <a:r>
              <a:rPr b="1" lang="en-GB" sz="1200">
                <a:solidFill>
                  <a:schemeClr val="dk1"/>
                </a:solidFill>
                <a:latin typeface="Calibri"/>
                <a:ea typeface="Calibri"/>
                <a:cs typeface="Calibri"/>
                <a:sym typeface="Calibri"/>
              </a:rPr>
              <a:t>Input Layer</a:t>
            </a:r>
            <a:r>
              <a:rPr lang="en-GB" sz="900">
                <a:solidFill>
                  <a:schemeClr val="dk1"/>
                </a:solidFill>
                <a:latin typeface="Calibri"/>
                <a:ea typeface="Calibri"/>
                <a:cs typeface="Calibri"/>
                <a:sym typeface="Calibri"/>
              </a:rPr>
              <a:t>: </a:t>
            </a:r>
            <a:r>
              <a:rPr lang="en-GB" sz="900">
                <a:solidFill>
                  <a:schemeClr val="lt1"/>
                </a:solidFill>
                <a:latin typeface="Calibri"/>
                <a:ea typeface="Calibri"/>
                <a:cs typeface="Calibri"/>
                <a:sym typeface="Calibri"/>
              </a:rPr>
              <a:t>Accepts preprocessed EMG signals.</a:t>
            </a:r>
            <a:endParaRPr sz="900">
              <a:solidFill>
                <a:schemeClr val="lt1"/>
              </a:solidFill>
              <a:latin typeface="Calibri"/>
              <a:ea typeface="Calibri"/>
              <a:cs typeface="Calibri"/>
              <a:sym typeface="Calibri"/>
            </a:endParaRPr>
          </a:p>
          <a:p>
            <a:pPr indent="-285750" lvl="0" marL="457200" rtl="0" algn="l">
              <a:lnSpc>
                <a:spcPct val="115000"/>
              </a:lnSpc>
              <a:spcBef>
                <a:spcPts val="0"/>
              </a:spcBef>
              <a:spcAft>
                <a:spcPts val="0"/>
              </a:spcAft>
              <a:buClr>
                <a:schemeClr val="dk1"/>
              </a:buClr>
              <a:buSzPts val="900"/>
              <a:buAutoNum type="arabicPeriod"/>
            </a:pPr>
            <a:r>
              <a:rPr b="1" lang="en-GB" sz="1200">
                <a:solidFill>
                  <a:schemeClr val="dk1"/>
                </a:solidFill>
                <a:latin typeface="Calibri"/>
                <a:ea typeface="Calibri"/>
                <a:cs typeface="Calibri"/>
                <a:sym typeface="Calibri"/>
              </a:rPr>
              <a:t>Convolutional Layers</a:t>
            </a:r>
            <a:r>
              <a:rPr lang="en-GB" sz="1000">
                <a:solidFill>
                  <a:schemeClr val="dk1"/>
                </a:solidFill>
                <a:latin typeface="Calibri"/>
                <a:ea typeface="Calibri"/>
                <a:cs typeface="Calibri"/>
                <a:sym typeface="Calibri"/>
              </a:rPr>
              <a:t>:</a:t>
            </a:r>
            <a:endParaRPr sz="1000">
              <a:solidFill>
                <a:schemeClr val="dk1"/>
              </a:solidFill>
              <a:latin typeface="Calibri"/>
              <a:ea typeface="Calibri"/>
              <a:cs typeface="Calibri"/>
              <a:sym typeface="Calibri"/>
            </a:endParaRPr>
          </a:p>
          <a:p>
            <a:pPr indent="-285750" lvl="1" marL="914400" rtl="0" algn="l">
              <a:lnSpc>
                <a:spcPct val="115000"/>
              </a:lnSpc>
              <a:spcBef>
                <a:spcPts val="0"/>
              </a:spcBef>
              <a:spcAft>
                <a:spcPts val="0"/>
              </a:spcAft>
              <a:buClr>
                <a:schemeClr val="lt1"/>
              </a:buClr>
              <a:buSzPts val="900"/>
              <a:buFont typeface="Calibri"/>
              <a:buChar char="○"/>
            </a:pPr>
            <a:r>
              <a:rPr lang="en-GB" sz="900">
                <a:solidFill>
                  <a:schemeClr val="lt1"/>
                </a:solidFill>
                <a:latin typeface="Calibri"/>
                <a:ea typeface="Calibri"/>
                <a:cs typeface="Calibri"/>
                <a:sym typeface="Calibri"/>
              </a:rPr>
              <a:t>Use filters to detect patterns such as spikes in EMG signals.</a:t>
            </a:r>
            <a:endParaRPr sz="900">
              <a:solidFill>
                <a:schemeClr val="lt1"/>
              </a:solidFill>
              <a:latin typeface="Calibri"/>
              <a:ea typeface="Calibri"/>
              <a:cs typeface="Calibri"/>
              <a:sym typeface="Calibri"/>
            </a:endParaRPr>
          </a:p>
          <a:p>
            <a:pPr indent="-285750" lvl="1" marL="914400" rtl="0" algn="l">
              <a:lnSpc>
                <a:spcPct val="115000"/>
              </a:lnSpc>
              <a:spcBef>
                <a:spcPts val="0"/>
              </a:spcBef>
              <a:spcAft>
                <a:spcPts val="0"/>
              </a:spcAft>
              <a:buClr>
                <a:schemeClr val="lt1"/>
              </a:buClr>
              <a:buSzPts val="900"/>
              <a:buFont typeface="Calibri"/>
              <a:buChar char="○"/>
            </a:pPr>
            <a:r>
              <a:rPr lang="en-GB" sz="900">
                <a:solidFill>
                  <a:schemeClr val="lt1"/>
                </a:solidFill>
                <a:latin typeface="Calibri"/>
                <a:ea typeface="Calibri"/>
                <a:cs typeface="Calibri"/>
                <a:sym typeface="Calibri"/>
              </a:rPr>
              <a:t>Example: A filter might identify high-frequency components correlating to fast muscle contractions.</a:t>
            </a:r>
            <a:endParaRPr sz="900">
              <a:solidFill>
                <a:schemeClr val="lt1"/>
              </a:solidFill>
              <a:latin typeface="Calibri"/>
              <a:ea typeface="Calibri"/>
              <a:cs typeface="Calibri"/>
              <a:sym typeface="Calibri"/>
            </a:endParaRPr>
          </a:p>
          <a:p>
            <a:pPr indent="-285750" lvl="0" marL="457200" rtl="0" algn="l">
              <a:lnSpc>
                <a:spcPct val="115000"/>
              </a:lnSpc>
              <a:spcBef>
                <a:spcPts val="0"/>
              </a:spcBef>
              <a:spcAft>
                <a:spcPts val="0"/>
              </a:spcAft>
              <a:buClr>
                <a:schemeClr val="dk1"/>
              </a:buClr>
              <a:buSzPts val="900"/>
              <a:buAutoNum type="arabicPeriod"/>
            </a:pPr>
            <a:r>
              <a:rPr b="1" lang="en-GB" sz="1200">
                <a:solidFill>
                  <a:schemeClr val="dk1"/>
                </a:solidFill>
                <a:latin typeface="Calibri"/>
                <a:ea typeface="Calibri"/>
                <a:cs typeface="Calibri"/>
                <a:sym typeface="Calibri"/>
              </a:rPr>
              <a:t>Activation Functions</a:t>
            </a:r>
            <a:r>
              <a:rPr lang="en-GB" sz="900">
                <a:solidFill>
                  <a:schemeClr val="dk1"/>
                </a:solidFill>
                <a:latin typeface="Calibri"/>
                <a:ea typeface="Calibri"/>
                <a:cs typeface="Calibri"/>
                <a:sym typeface="Calibri"/>
              </a:rPr>
              <a:t>: </a:t>
            </a:r>
            <a:r>
              <a:rPr lang="en-GB" sz="900">
                <a:solidFill>
                  <a:schemeClr val="lt1"/>
                </a:solidFill>
                <a:latin typeface="Calibri"/>
                <a:ea typeface="Calibri"/>
                <a:cs typeface="Calibri"/>
                <a:sym typeface="Calibri"/>
              </a:rPr>
              <a:t>Apply non-linearity to introduce complexity in feature detection. Commonly used functions include ReLU (Rectified Linear Unit).</a:t>
            </a:r>
            <a:endParaRPr sz="900">
              <a:solidFill>
                <a:schemeClr val="lt1"/>
              </a:solidFill>
              <a:latin typeface="Calibri"/>
              <a:ea typeface="Calibri"/>
              <a:cs typeface="Calibri"/>
              <a:sym typeface="Calibri"/>
            </a:endParaRPr>
          </a:p>
          <a:p>
            <a:pPr indent="-285750" lvl="0" marL="457200" rtl="0" algn="l">
              <a:lnSpc>
                <a:spcPct val="115000"/>
              </a:lnSpc>
              <a:spcBef>
                <a:spcPts val="0"/>
              </a:spcBef>
              <a:spcAft>
                <a:spcPts val="0"/>
              </a:spcAft>
              <a:buClr>
                <a:schemeClr val="dk1"/>
              </a:buClr>
              <a:buSzPts val="900"/>
              <a:buAutoNum type="arabicPeriod"/>
            </a:pPr>
            <a:r>
              <a:rPr b="1" lang="en-GB" sz="1200">
                <a:solidFill>
                  <a:schemeClr val="dk1"/>
                </a:solidFill>
                <a:latin typeface="Calibri"/>
                <a:ea typeface="Calibri"/>
                <a:cs typeface="Calibri"/>
                <a:sym typeface="Calibri"/>
              </a:rPr>
              <a:t>Pooling Layers</a:t>
            </a:r>
            <a:r>
              <a:rPr lang="en-GB" sz="1200">
                <a:solidFill>
                  <a:schemeClr val="dk1"/>
                </a:solidFill>
                <a:latin typeface="Calibri"/>
                <a:ea typeface="Calibri"/>
                <a:cs typeface="Calibri"/>
                <a:sym typeface="Calibri"/>
              </a:rPr>
              <a:t>:</a:t>
            </a:r>
            <a:r>
              <a:rPr lang="en-GB" sz="900">
                <a:solidFill>
                  <a:schemeClr val="dk1"/>
                </a:solidFill>
                <a:latin typeface="Calibri"/>
                <a:ea typeface="Calibri"/>
                <a:cs typeface="Calibri"/>
                <a:sym typeface="Calibri"/>
              </a:rPr>
              <a:t> </a:t>
            </a:r>
            <a:r>
              <a:rPr lang="en-GB" sz="900">
                <a:solidFill>
                  <a:schemeClr val="lt1"/>
                </a:solidFill>
                <a:latin typeface="Calibri"/>
                <a:ea typeface="Calibri"/>
                <a:cs typeface="Calibri"/>
                <a:sym typeface="Calibri"/>
              </a:rPr>
              <a:t>Reduce the spatial size of feature maps to focus on the most important elements.</a:t>
            </a:r>
            <a:endParaRPr sz="900">
              <a:solidFill>
                <a:schemeClr val="lt1"/>
              </a:solidFill>
              <a:latin typeface="Calibri"/>
              <a:ea typeface="Calibri"/>
              <a:cs typeface="Calibri"/>
              <a:sym typeface="Calibri"/>
            </a:endParaRPr>
          </a:p>
          <a:p>
            <a:pPr indent="-304800" lvl="0" marL="457200" rtl="0" algn="l">
              <a:lnSpc>
                <a:spcPct val="115000"/>
              </a:lnSpc>
              <a:spcBef>
                <a:spcPts val="0"/>
              </a:spcBef>
              <a:spcAft>
                <a:spcPts val="0"/>
              </a:spcAft>
              <a:buClr>
                <a:schemeClr val="dk1"/>
              </a:buClr>
              <a:buSzPts val="1200"/>
              <a:buAutoNum type="arabicPeriod"/>
            </a:pPr>
            <a:r>
              <a:rPr b="1" lang="en-GB" sz="1200">
                <a:solidFill>
                  <a:schemeClr val="dk1"/>
                </a:solidFill>
                <a:latin typeface="Calibri"/>
                <a:ea typeface="Calibri"/>
                <a:cs typeface="Calibri"/>
                <a:sym typeface="Calibri"/>
              </a:rPr>
              <a:t>Fully Connected Layers</a:t>
            </a:r>
            <a:r>
              <a:rPr lang="en-GB" sz="1200">
                <a:solidFill>
                  <a:schemeClr val="dk1"/>
                </a:solidFill>
                <a:latin typeface="Calibri"/>
                <a:ea typeface="Calibri"/>
                <a:cs typeface="Calibri"/>
                <a:sym typeface="Calibri"/>
              </a:rPr>
              <a:t>:</a:t>
            </a:r>
            <a:endParaRPr sz="1200">
              <a:solidFill>
                <a:schemeClr val="dk1"/>
              </a:solidFill>
              <a:latin typeface="Calibri"/>
              <a:ea typeface="Calibri"/>
              <a:cs typeface="Calibri"/>
              <a:sym typeface="Calibri"/>
            </a:endParaRPr>
          </a:p>
          <a:p>
            <a:pPr indent="-285750" lvl="1" marL="914400" rtl="0" algn="l">
              <a:lnSpc>
                <a:spcPct val="115000"/>
              </a:lnSpc>
              <a:spcBef>
                <a:spcPts val="0"/>
              </a:spcBef>
              <a:spcAft>
                <a:spcPts val="0"/>
              </a:spcAft>
              <a:buClr>
                <a:schemeClr val="lt1"/>
              </a:buClr>
              <a:buSzPts val="900"/>
              <a:buFont typeface="Calibri"/>
              <a:buChar char="○"/>
            </a:pPr>
            <a:r>
              <a:rPr lang="en-GB" sz="900">
                <a:solidFill>
                  <a:schemeClr val="lt1"/>
                </a:solidFill>
                <a:latin typeface="Calibri"/>
                <a:ea typeface="Calibri"/>
                <a:cs typeface="Calibri"/>
                <a:sym typeface="Calibri"/>
              </a:rPr>
              <a:t>Combine all detected features to classify muscle activity.</a:t>
            </a:r>
            <a:endParaRPr sz="900">
              <a:solidFill>
                <a:schemeClr val="lt1"/>
              </a:solidFill>
              <a:latin typeface="Calibri"/>
              <a:ea typeface="Calibri"/>
              <a:cs typeface="Calibri"/>
              <a:sym typeface="Calibri"/>
            </a:endParaRPr>
          </a:p>
          <a:p>
            <a:pPr indent="-285750" lvl="1" marL="914400" rtl="0" algn="l">
              <a:lnSpc>
                <a:spcPct val="115000"/>
              </a:lnSpc>
              <a:spcBef>
                <a:spcPts val="0"/>
              </a:spcBef>
              <a:spcAft>
                <a:spcPts val="0"/>
              </a:spcAft>
              <a:buClr>
                <a:schemeClr val="lt1"/>
              </a:buClr>
              <a:buSzPts val="900"/>
              <a:buFont typeface="Calibri"/>
              <a:buChar char="○"/>
            </a:pPr>
            <a:r>
              <a:rPr lang="en-GB" sz="900">
                <a:solidFill>
                  <a:schemeClr val="lt1"/>
                </a:solidFill>
                <a:latin typeface="Calibri"/>
                <a:ea typeface="Calibri"/>
                <a:cs typeface="Calibri"/>
                <a:sym typeface="Calibri"/>
              </a:rPr>
              <a:t>Example: "Grip" vs. "Release" action in prosthetics.</a:t>
            </a:r>
            <a:endParaRPr sz="900">
              <a:solidFill>
                <a:schemeClr val="lt1"/>
              </a:solidFill>
              <a:latin typeface="Calibri"/>
              <a:ea typeface="Calibri"/>
              <a:cs typeface="Calibri"/>
              <a:sym typeface="Calibri"/>
            </a:endParaRPr>
          </a:p>
          <a:p>
            <a:pPr indent="0" lvl="0" marL="0" rtl="0" algn="l">
              <a:lnSpc>
                <a:spcPct val="115000"/>
              </a:lnSpc>
              <a:spcBef>
                <a:spcPts val="1200"/>
              </a:spcBef>
              <a:spcAft>
                <a:spcPts val="0"/>
              </a:spcAft>
              <a:buClr>
                <a:schemeClr val="dk1"/>
              </a:buClr>
              <a:buSzPts val="1100"/>
              <a:buFont typeface="Arial"/>
              <a:buNone/>
            </a:pPr>
            <a:r>
              <a:rPr lang="en-GB" sz="900">
                <a:solidFill>
                  <a:schemeClr val="lt1"/>
                </a:solidFill>
                <a:latin typeface="Calibri"/>
                <a:ea typeface="Calibri"/>
                <a:cs typeface="Calibri"/>
                <a:sym typeface="Calibri"/>
              </a:rPr>
              <a:t>Now we have to define few terms such as:</a:t>
            </a:r>
            <a:br>
              <a:rPr lang="en-GB" sz="900">
                <a:solidFill>
                  <a:schemeClr val="dk1"/>
                </a:solidFill>
                <a:latin typeface="Calibri"/>
                <a:ea typeface="Calibri"/>
                <a:cs typeface="Calibri"/>
                <a:sym typeface="Calibri"/>
              </a:rPr>
            </a:br>
            <a:r>
              <a:rPr b="1" lang="en-GB" sz="1100">
                <a:solidFill>
                  <a:schemeClr val="lt1"/>
                </a:solidFill>
                <a:latin typeface="Calibri"/>
                <a:ea typeface="Calibri"/>
                <a:cs typeface="Calibri"/>
                <a:sym typeface="Calibri"/>
              </a:rPr>
              <a:t>Threshold Potential</a:t>
            </a:r>
            <a:r>
              <a:rPr lang="en-GB" sz="1100">
                <a:solidFill>
                  <a:schemeClr val="lt1"/>
                </a:solidFill>
                <a:latin typeface="Calibri"/>
                <a:ea typeface="Calibri"/>
                <a:cs typeface="Calibri"/>
                <a:sym typeface="Calibri"/>
              </a:rPr>
              <a:t>:</a:t>
            </a:r>
            <a:r>
              <a:rPr lang="en-GB" sz="900">
                <a:solidFill>
                  <a:schemeClr val="dk1"/>
                </a:solidFill>
                <a:latin typeface="Calibri"/>
                <a:ea typeface="Calibri"/>
                <a:cs typeface="Calibri"/>
                <a:sym typeface="Calibri"/>
              </a:rPr>
              <a:t> </a:t>
            </a:r>
            <a:r>
              <a:rPr lang="en-GB" sz="900">
                <a:solidFill>
                  <a:srgbClr val="FFFAFA"/>
                </a:solidFill>
                <a:latin typeface="Calibri"/>
                <a:ea typeface="Calibri"/>
                <a:cs typeface="Calibri"/>
                <a:sym typeface="Calibri"/>
              </a:rPr>
              <a:t>The voltage level that must be reached to trigger an AP.</a:t>
            </a:r>
            <a:endParaRPr sz="900">
              <a:solidFill>
                <a:srgbClr val="FFFAFA"/>
              </a:solidFill>
              <a:latin typeface="Calibri"/>
              <a:ea typeface="Calibri"/>
              <a:cs typeface="Calibri"/>
              <a:sym typeface="Calibri"/>
            </a:endParaRPr>
          </a:p>
          <a:p>
            <a:pPr indent="-285750" lvl="0" marL="457200" rtl="0" algn="l">
              <a:lnSpc>
                <a:spcPct val="115000"/>
              </a:lnSpc>
              <a:spcBef>
                <a:spcPts val="1200"/>
              </a:spcBef>
              <a:spcAft>
                <a:spcPts val="0"/>
              </a:spcAft>
              <a:buClr>
                <a:schemeClr val="lt1"/>
              </a:buClr>
              <a:buSzPts val="900"/>
              <a:buChar char="●"/>
            </a:pPr>
            <a:r>
              <a:rPr b="1" lang="en-GB" sz="1000">
                <a:solidFill>
                  <a:schemeClr val="lt1"/>
                </a:solidFill>
                <a:latin typeface="Calibri"/>
                <a:ea typeface="Calibri"/>
                <a:cs typeface="Calibri"/>
                <a:sym typeface="Calibri"/>
              </a:rPr>
              <a:t>Kernel</a:t>
            </a:r>
            <a:r>
              <a:rPr lang="en-GB" sz="900">
                <a:solidFill>
                  <a:schemeClr val="lt1"/>
                </a:solidFill>
                <a:latin typeface="Calibri"/>
                <a:ea typeface="Calibri"/>
                <a:cs typeface="Calibri"/>
                <a:sym typeface="Calibri"/>
              </a:rPr>
              <a:t>: A matrix used in CNNs to extract features from input data.</a:t>
            </a:r>
            <a:endParaRPr sz="900">
              <a:solidFill>
                <a:schemeClr val="lt1"/>
              </a:solidFill>
              <a:latin typeface="Calibri"/>
              <a:ea typeface="Calibri"/>
              <a:cs typeface="Calibri"/>
              <a:sym typeface="Calibri"/>
            </a:endParaRPr>
          </a:p>
          <a:p>
            <a:pPr indent="-285750" lvl="0" marL="457200" rtl="0" algn="l">
              <a:lnSpc>
                <a:spcPct val="115000"/>
              </a:lnSpc>
              <a:spcBef>
                <a:spcPts val="0"/>
              </a:spcBef>
              <a:spcAft>
                <a:spcPts val="0"/>
              </a:spcAft>
              <a:buClr>
                <a:schemeClr val="lt1"/>
              </a:buClr>
              <a:buSzPts val="900"/>
              <a:buChar char="●"/>
            </a:pPr>
            <a:r>
              <a:rPr b="1" lang="en-GB" sz="1000">
                <a:solidFill>
                  <a:schemeClr val="lt1"/>
                </a:solidFill>
                <a:latin typeface="Calibri"/>
                <a:ea typeface="Calibri"/>
                <a:cs typeface="Calibri"/>
                <a:sym typeface="Calibri"/>
              </a:rPr>
              <a:t>Pooling</a:t>
            </a:r>
            <a:r>
              <a:rPr lang="en-GB" sz="1000">
                <a:solidFill>
                  <a:schemeClr val="lt1"/>
                </a:solidFill>
                <a:latin typeface="Calibri"/>
                <a:ea typeface="Calibri"/>
                <a:cs typeface="Calibri"/>
                <a:sym typeface="Calibri"/>
              </a:rPr>
              <a:t>:</a:t>
            </a:r>
            <a:r>
              <a:rPr lang="en-GB" sz="900">
                <a:solidFill>
                  <a:schemeClr val="lt1"/>
                </a:solidFill>
                <a:latin typeface="Calibri"/>
                <a:ea typeface="Calibri"/>
                <a:cs typeface="Calibri"/>
                <a:sym typeface="Calibri"/>
              </a:rPr>
              <a:t> A down-sampling technique to reduce data size while preserving essential features.</a:t>
            </a:r>
            <a:endParaRPr sz="900">
              <a:solidFill>
                <a:schemeClr val="lt1"/>
              </a:solidFill>
              <a:latin typeface="Calibri"/>
              <a:ea typeface="Calibri"/>
              <a:cs typeface="Calibri"/>
              <a:sym typeface="Calibri"/>
            </a:endParaRPr>
          </a:p>
          <a:p>
            <a:pPr indent="-285750" lvl="0" marL="457200" rtl="0" algn="l">
              <a:lnSpc>
                <a:spcPct val="115000"/>
              </a:lnSpc>
              <a:spcBef>
                <a:spcPts val="0"/>
              </a:spcBef>
              <a:spcAft>
                <a:spcPts val="0"/>
              </a:spcAft>
              <a:buClr>
                <a:schemeClr val="lt1"/>
              </a:buClr>
              <a:buSzPts val="900"/>
              <a:buChar char="●"/>
            </a:pPr>
            <a:r>
              <a:rPr b="1" lang="en-GB" sz="1000">
                <a:solidFill>
                  <a:schemeClr val="lt1"/>
                </a:solidFill>
                <a:latin typeface="Calibri"/>
                <a:ea typeface="Calibri"/>
                <a:cs typeface="Calibri"/>
                <a:sym typeface="Calibri"/>
              </a:rPr>
              <a:t>Dilation</a:t>
            </a:r>
            <a:r>
              <a:rPr lang="en-GB" sz="1000">
                <a:solidFill>
                  <a:schemeClr val="lt1"/>
                </a:solidFill>
                <a:latin typeface="Calibri"/>
                <a:ea typeface="Calibri"/>
                <a:cs typeface="Calibri"/>
                <a:sym typeface="Calibri"/>
              </a:rPr>
              <a:t>:</a:t>
            </a:r>
            <a:r>
              <a:rPr lang="en-GB" sz="900">
                <a:solidFill>
                  <a:schemeClr val="lt1"/>
                </a:solidFill>
                <a:latin typeface="Calibri"/>
                <a:ea typeface="Calibri"/>
                <a:cs typeface="Calibri"/>
                <a:sym typeface="Calibri"/>
              </a:rPr>
              <a:t> Expands the receptive field by skipping certain elements in the input.</a:t>
            </a:r>
            <a:endParaRPr sz="900">
              <a:solidFill>
                <a:schemeClr val="lt1"/>
              </a:solidFill>
              <a:latin typeface="Calibri"/>
              <a:ea typeface="Calibri"/>
              <a:cs typeface="Calibri"/>
              <a:sym typeface="Calibri"/>
            </a:endParaRPr>
          </a:p>
          <a:p>
            <a:pPr indent="-285750" lvl="0" marL="457200" rtl="0" algn="l">
              <a:lnSpc>
                <a:spcPct val="115000"/>
              </a:lnSpc>
              <a:spcBef>
                <a:spcPts val="0"/>
              </a:spcBef>
              <a:spcAft>
                <a:spcPts val="0"/>
              </a:spcAft>
              <a:buClr>
                <a:schemeClr val="lt1"/>
              </a:buClr>
              <a:buSzPts val="900"/>
              <a:buChar char="●"/>
            </a:pPr>
            <a:r>
              <a:rPr b="1" lang="en-GB" sz="1000">
                <a:solidFill>
                  <a:schemeClr val="lt1"/>
                </a:solidFill>
                <a:latin typeface="Calibri"/>
                <a:ea typeface="Calibri"/>
                <a:cs typeface="Calibri"/>
                <a:sym typeface="Calibri"/>
              </a:rPr>
              <a:t>Feature Map</a:t>
            </a:r>
            <a:r>
              <a:rPr lang="en-GB" sz="900">
                <a:solidFill>
                  <a:schemeClr val="lt1"/>
                </a:solidFill>
                <a:latin typeface="Calibri"/>
                <a:ea typeface="Calibri"/>
                <a:cs typeface="Calibri"/>
                <a:sym typeface="Calibri"/>
              </a:rPr>
              <a:t>: The output of convolution layers, representing the presence of specific features in the input dat</a:t>
            </a:r>
            <a:r>
              <a:rPr lang="en-GB" sz="900">
                <a:solidFill>
                  <a:schemeClr val="dk1"/>
                </a:solidFill>
                <a:latin typeface="Calibri"/>
                <a:ea typeface="Calibri"/>
                <a:cs typeface="Calibri"/>
                <a:sym typeface="Calibri"/>
              </a:rPr>
              <a:t>a.</a:t>
            </a:r>
            <a:endParaRPr sz="900">
              <a:solidFill>
                <a:schemeClr val="dk1"/>
              </a:solidFill>
              <a:latin typeface="Calibri"/>
              <a:ea typeface="Calibri"/>
              <a:cs typeface="Calibri"/>
              <a:sym typeface="Calibri"/>
            </a:endParaRPr>
          </a:p>
          <a:p>
            <a:pPr indent="0" lvl="0" marL="0" rtl="0" algn="l">
              <a:spcBef>
                <a:spcPts val="1200"/>
              </a:spcBef>
              <a:spcAft>
                <a:spcPts val="0"/>
              </a:spcAft>
              <a:buNone/>
            </a:pPr>
            <a:r>
              <a:t/>
            </a:r>
            <a:endParaRPr sz="1600">
              <a:solidFill>
                <a:schemeClr val="dk2"/>
              </a:solidFill>
              <a:latin typeface="Calibri"/>
              <a:ea typeface="Calibri"/>
              <a:cs typeface="Calibri"/>
              <a:sym typeface="Calibri"/>
            </a:endParaRPr>
          </a:p>
        </p:txBody>
      </p:sp>
      <p:sp>
        <p:nvSpPr>
          <p:cNvPr id="204" name="Google Shape;204;p28"/>
          <p:cNvSpPr txBox="1"/>
          <p:nvPr/>
        </p:nvSpPr>
        <p:spPr>
          <a:xfrm>
            <a:off x="566025" y="3210575"/>
            <a:ext cx="3182400" cy="164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p:txBody>
      </p:sp>
      <p:pic>
        <p:nvPicPr>
          <p:cNvPr id="205" name="Google Shape;205;p28"/>
          <p:cNvPicPr preferRelativeResize="0"/>
          <p:nvPr/>
        </p:nvPicPr>
        <p:blipFill>
          <a:blip r:embed="rId3">
            <a:alphaModFix/>
          </a:blip>
          <a:stretch>
            <a:fillRect/>
          </a:stretch>
        </p:blipFill>
        <p:spPr>
          <a:xfrm>
            <a:off x="683375" y="2834800"/>
            <a:ext cx="3241200" cy="21372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3" presetSubtype="16">
                                  <p:stCondLst>
                                    <p:cond delay="0"/>
                                  </p:stCondLst>
                                  <p:childTnLst>
                                    <p:set>
                                      <p:cBhvr>
                                        <p:cTn dur="1" fill="hold">
                                          <p:stCondLst>
                                            <p:cond delay="0"/>
                                          </p:stCondLst>
                                        </p:cTn>
                                        <p:tgtEl>
                                          <p:spTgt spid="202"/>
                                        </p:tgtEl>
                                        <p:attrNameLst>
                                          <p:attrName>style.visibility</p:attrName>
                                        </p:attrNameLst>
                                      </p:cBhvr>
                                      <p:to>
                                        <p:strVal val="visible"/>
                                      </p:to>
                                    </p:set>
                                    <p:anim calcmode="lin" valueType="num">
                                      <p:cBhvr additive="base">
                                        <p:cTn dur="1000"/>
                                        <p:tgtEl>
                                          <p:spTgt spid="202"/>
                                        </p:tgtEl>
                                        <p:attrNameLst>
                                          <p:attrName>ppt_w</p:attrName>
                                        </p:attrNameLst>
                                      </p:cBhvr>
                                      <p:tavLst>
                                        <p:tav fmla="" tm="0">
                                          <p:val>
                                            <p:strVal val="0"/>
                                          </p:val>
                                        </p:tav>
                                        <p:tav fmla="" tm="100000">
                                          <p:val>
                                            <p:strVal val="#ppt_w"/>
                                          </p:val>
                                        </p:tav>
                                      </p:tavLst>
                                    </p:anim>
                                    <p:anim calcmode="lin" valueType="num">
                                      <p:cBhvr additive="base">
                                        <p:cTn dur="1000"/>
                                        <p:tgtEl>
                                          <p:spTgt spid="202"/>
                                        </p:tgtEl>
                                        <p:attrNameLst>
                                          <p:attrName>ppt_h</p:attrName>
                                        </p:attrNameLst>
                                      </p:cBhvr>
                                      <p:tavLst>
                                        <p:tav fmla="" tm="0">
                                          <p:val>
                                            <p:strVal val="0"/>
                                          </p:val>
                                        </p:tav>
                                        <p:tav fmla="" tm="100000">
                                          <p:val>
                                            <p:strVal val="#ppt_h"/>
                                          </p:val>
                                        </p:tav>
                                      </p:tavLst>
                                    </p:anim>
                                  </p:childTnLst>
                                </p:cTn>
                              </p:par>
                            </p:childTnLst>
                          </p:cTn>
                        </p:par>
                        <p:par>
                          <p:cTn fill="hold">
                            <p:stCondLst>
                              <p:cond delay="1000"/>
                            </p:stCondLst>
                            <p:childTnLst>
                              <p:par>
                                <p:cTn fill="hold" nodeType="afterEffect" presetClass="entr" presetID="2" presetSubtype="2">
                                  <p:stCondLst>
                                    <p:cond delay="0"/>
                                  </p:stCondLst>
                                  <p:childTnLst>
                                    <p:set>
                                      <p:cBhvr>
                                        <p:cTn dur="1" fill="hold">
                                          <p:stCondLst>
                                            <p:cond delay="0"/>
                                          </p:stCondLst>
                                        </p:cTn>
                                        <p:tgtEl>
                                          <p:spTgt spid="203"/>
                                        </p:tgtEl>
                                        <p:attrNameLst>
                                          <p:attrName>style.visibility</p:attrName>
                                        </p:attrNameLst>
                                      </p:cBhvr>
                                      <p:to>
                                        <p:strVal val="visible"/>
                                      </p:to>
                                    </p:set>
                                    <p:anim calcmode="lin" valueType="num">
                                      <p:cBhvr additive="base">
                                        <p:cTn dur="1000"/>
                                        <p:tgtEl>
                                          <p:spTgt spid="203"/>
                                        </p:tgtEl>
                                        <p:attrNameLst>
                                          <p:attrName>ppt_x</p:attrName>
                                        </p:attrNameLst>
                                      </p:cBhvr>
                                      <p:tavLst>
                                        <p:tav fmla="" tm="0">
                                          <p:val>
                                            <p:strVal val="#ppt_x+1"/>
                                          </p:val>
                                        </p:tav>
                                        <p:tav fmla="" tm="100000">
                                          <p:val>
                                            <p:strVal val="#ppt_x"/>
                                          </p:val>
                                        </p:tav>
                                      </p:tavLst>
                                    </p:anim>
                                  </p:childTnLst>
                                </p:cTn>
                              </p:par>
                            </p:childTnLst>
                          </p:cTn>
                        </p:par>
                        <p:par>
                          <p:cTn fill="hold">
                            <p:stCondLst>
                              <p:cond delay="2000"/>
                            </p:stCondLst>
                            <p:childTnLst>
                              <p:par>
                                <p:cTn fill="hold" nodeType="afterEffect" presetClass="entr" presetID="2" presetSubtype="4">
                                  <p:stCondLst>
                                    <p:cond delay="0"/>
                                  </p:stCondLst>
                                  <p:childTnLst>
                                    <p:set>
                                      <p:cBhvr>
                                        <p:cTn dur="1" fill="hold">
                                          <p:stCondLst>
                                            <p:cond delay="0"/>
                                          </p:stCondLst>
                                        </p:cTn>
                                        <p:tgtEl>
                                          <p:spTgt spid="205"/>
                                        </p:tgtEl>
                                        <p:attrNameLst>
                                          <p:attrName>style.visibility</p:attrName>
                                        </p:attrNameLst>
                                      </p:cBhvr>
                                      <p:to>
                                        <p:strVal val="visible"/>
                                      </p:to>
                                    </p:set>
                                    <p:anim calcmode="lin" valueType="num">
                                      <p:cBhvr additive="base">
                                        <p:cTn dur="1000"/>
                                        <p:tgtEl>
                                          <p:spTgt spid="205"/>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29"/>
          <p:cNvSpPr txBox="1"/>
          <p:nvPr/>
        </p:nvSpPr>
        <p:spPr>
          <a:xfrm>
            <a:off x="0" y="-232825"/>
            <a:ext cx="2430900" cy="260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p:txBody>
      </p:sp>
      <p:pic>
        <p:nvPicPr>
          <p:cNvPr id="211" name="Google Shape;211;p29"/>
          <p:cNvPicPr preferRelativeResize="0"/>
          <p:nvPr/>
        </p:nvPicPr>
        <p:blipFill>
          <a:blip r:embed="rId3">
            <a:alphaModFix/>
          </a:blip>
          <a:stretch>
            <a:fillRect/>
          </a:stretch>
        </p:blipFill>
        <p:spPr>
          <a:xfrm>
            <a:off x="222250" y="411100"/>
            <a:ext cx="3850974" cy="4046601"/>
          </a:xfrm>
          <a:prstGeom prst="rect">
            <a:avLst/>
          </a:prstGeom>
          <a:noFill/>
          <a:ln>
            <a:noFill/>
          </a:ln>
        </p:spPr>
      </p:pic>
      <p:sp>
        <p:nvSpPr>
          <p:cNvPr id="212" name="Google Shape;212;p29"/>
          <p:cNvSpPr txBox="1"/>
          <p:nvPr/>
        </p:nvSpPr>
        <p:spPr>
          <a:xfrm>
            <a:off x="3877600" y="674050"/>
            <a:ext cx="2806500" cy="300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p:txBody>
      </p:sp>
      <p:sp>
        <p:nvSpPr>
          <p:cNvPr id="213" name="Google Shape;213;p29"/>
          <p:cNvSpPr txBox="1"/>
          <p:nvPr/>
        </p:nvSpPr>
        <p:spPr>
          <a:xfrm>
            <a:off x="6690775" y="33875"/>
            <a:ext cx="2349600" cy="308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p:txBody>
      </p:sp>
      <p:sp>
        <p:nvSpPr>
          <p:cNvPr id="214" name="Google Shape;214;p29"/>
          <p:cNvSpPr txBox="1"/>
          <p:nvPr/>
        </p:nvSpPr>
        <p:spPr>
          <a:xfrm>
            <a:off x="4615475" y="0"/>
            <a:ext cx="3980400" cy="4457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400"/>
              </a:spcBef>
              <a:spcAft>
                <a:spcPts val="0"/>
              </a:spcAft>
              <a:buNone/>
            </a:pPr>
            <a:r>
              <a:rPr b="1" lang="en-GB" u="sng">
                <a:solidFill>
                  <a:schemeClr val="lt1"/>
                </a:solidFill>
              </a:rPr>
              <a:t>Importing libraries and discretized AP arrays:-</a:t>
            </a:r>
            <a:endParaRPr b="1" sz="1500" u="sng">
              <a:solidFill>
                <a:schemeClr val="lt1"/>
              </a:solidFill>
            </a:endParaRPr>
          </a:p>
          <a:p>
            <a:pPr indent="-298450" lvl="0" marL="457200" rtl="0" algn="l">
              <a:lnSpc>
                <a:spcPct val="115000"/>
              </a:lnSpc>
              <a:spcBef>
                <a:spcPts val="1200"/>
              </a:spcBef>
              <a:spcAft>
                <a:spcPts val="0"/>
              </a:spcAft>
              <a:buClr>
                <a:schemeClr val="lt1"/>
              </a:buClr>
              <a:buSzPts val="1100"/>
              <a:buAutoNum type="arabicPeriod"/>
            </a:pPr>
            <a:r>
              <a:rPr i="1" lang="en-GB" sz="1100">
                <a:solidFill>
                  <a:schemeClr val="lt1"/>
                </a:solidFill>
              </a:rPr>
              <a:t>Purpose</a:t>
            </a:r>
            <a:r>
              <a:rPr lang="en-GB" sz="1100">
                <a:solidFill>
                  <a:schemeClr val="lt1"/>
                </a:solidFill>
              </a:rPr>
              <a:t>: The code models different types of Action Potential (AP) patterns for biological signals and processes them in a layered fashion using convolutional techniques.</a:t>
            </a:r>
            <a:endParaRPr sz="1100">
              <a:solidFill>
                <a:schemeClr val="lt1"/>
              </a:solidFill>
            </a:endParaRPr>
          </a:p>
          <a:p>
            <a:pPr indent="-298450" lvl="0" marL="457200" rtl="0" algn="l">
              <a:lnSpc>
                <a:spcPct val="115000"/>
              </a:lnSpc>
              <a:spcBef>
                <a:spcPts val="0"/>
              </a:spcBef>
              <a:spcAft>
                <a:spcPts val="0"/>
              </a:spcAft>
              <a:buClr>
                <a:schemeClr val="lt1"/>
              </a:buClr>
              <a:buSzPts val="1100"/>
              <a:buAutoNum type="arabicPeriod"/>
            </a:pPr>
            <a:r>
              <a:rPr i="1" lang="en-GB" sz="1100">
                <a:solidFill>
                  <a:schemeClr val="lt1"/>
                </a:solidFill>
              </a:rPr>
              <a:t>Libraries</a:t>
            </a:r>
            <a:r>
              <a:rPr lang="en-GB" sz="1100">
                <a:solidFill>
                  <a:schemeClr val="lt1"/>
                </a:solidFill>
              </a:rPr>
              <a:t>:</a:t>
            </a:r>
            <a:endParaRPr sz="1100">
              <a:solidFill>
                <a:schemeClr val="lt1"/>
              </a:solidFill>
            </a:endParaRPr>
          </a:p>
          <a:p>
            <a:pPr indent="-298450" lvl="1" marL="914400" rtl="0" algn="l">
              <a:lnSpc>
                <a:spcPct val="115000"/>
              </a:lnSpc>
              <a:spcBef>
                <a:spcPts val="0"/>
              </a:spcBef>
              <a:spcAft>
                <a:spcPts val="0"/>
              </a:spcAft>
              <a:buClr>
                <a:schemeClr val="lt1"/>
              </a:buClr>
              <a:buSzPts val="1100"/>
              <a:buChar char="○"/>
            </a:pPr>
            <a:r>
              <a:rPr lang="en-GB" sz="1100">
                <a:solidFill>
                  <a:schemeClr val="lt1"/>
                </a:solidFill>
              </a:rPr>
              <a:t>numpy for numerical operations.</a:t>
            </a:r>
            <a:endParaRPr sz="1100">
              <a:solidFill>
                <a:schemeClr val="lt1"/>
              </a:solidFill>
            </a:endParaRPr>
          </a:p>
          <a:p>
            <a:pPr indent="-298450" lvl="1" marL="914400" rtl="0" algn="l">
              <a:lnSpc>
                <a:spcPct val="115000"/>
              </a:lnSpc>
              <a:spcBef>
                <a:spcPts val="0"/>
              </a:spcBef>
              <a:spcAft>
                <a:spcPts val="0"/>
              </a:spcAft>
              <a:buClr>
                <a:schemeClr val="lt1"/>
              </a:buClr>
              <a:buSzPts val="1100"/>
              <a:buChar char="○"/>
            </a:pPr>
            <a:r>
              <a:rPr lang="en-GB" sz="1100">
                <a:solidFill>
                  <a:schemeClr val="lt1"/>
                </a:solidFill>
              </a:rPr>
              <a:t>tensorflow for deep learning tasks.</a:t>
            </a:r>
            <a:endParaRPr sz="1100">
              <a:solidFill>
                <a:schemeClr val="lt1"/>
              </a:solidFill>
            </a:endParaRPr>
          </a:p>
          <a:p>
            <a:pPr indent="-298450" lvl="0" marL="457200" rtl="0" algn="l">
              <a:lnSpc>
                <a:spcPct val="115000"/>
              </a:lnSpc>
              <a:spcBef>
                <a:spcPts val="0"/>
              </a:spcBef>
              <a:spcAft>
                <a:spcPts val="0"/>
              </a:spcAft>
              <a:buClr>
                <a:schemeClr val="lt1"/>
              </a:buClr>
              <a:buSzPts val="1100"/>
              <a:buAutoNum type="arabicPeriod"/>
            </a:pPr>
            <a:r>
              <a:rPr i="1" lang="en-GB" sz="1100">
                <a:solidFill>
                  <a:schemeClr val="lt1"/>
                </a:solidFill>
              </a:rPr>
              <a:t>Action Potentials (AP)</a:t>
            </a:r>
            <a:r>
              <a:rPr lang="en-GB" sz="1100">
                <a:solidFill>
                  <a:schemeClr val="lt1"/>
                </a:solidFill>
              </a:rPr>
              <a:t>: Arrays represent signal types:</a:t>
            </a:r>
            <a:endParaRPr sz="1100">
              <a:solidFill>
                <a:schemeClr val="lt1"/>
              </a:solidFill>
            </a:endParaRPr>
          </a:p>
          <a:p>
            <a:pPr indent="-298450" lvl="1" marL="914400" rtl="0" algn="l">
              <a:lnSpc>
                <a:spcPct val="115000"/>
              </a:lnSpc>
              <a:spcBef>
                <a:spcPts val="0"/>
              </a:spcBef>
              <a:spcAft>
                <a:spcPts val="0"/>
              </a:spcAft>
              <a:buClr>
                <a:schemeClr val="lt1"/>
              </a:buClr>
              <a:buSzPts val="1100"/>
              <a:buChar char="○"/>
            </a:pPr>
            <a:r>
              <a:rPr i="1" lang="en-GB" sz="1100">
                <a:solidFill>
                  <a:schemeClr val="lt1"/>
                </a:solidFill>
              </a:rPr>
              <a:t>Type I</a:t>
            </a:r>
            <a:r>
              <a:rPr lang="en-GB" sz="1100">
                <a:solidFill>
                  <a:schemeClr val="lt1"/>
                </a:solidFill>
              </a:rPr>
              <a:t>: Slow-twitch fibers.</a:t>
            </a:r>
            <a:endParaRPr sz="1100">
              <a:solidFill>
                <a:schemeClr val="lt1"/>
              </a:solidFill>
            </a:endParaRPr>
          </a:p>
          <a:p>
            <a:pPr indent="-298450" lvl="1" marL="914400" rtl="0" algn="l">
              <a:lnSpc>
                <a:spcPct val="115000"/>
              </a:lnSpc>
              <a:spcBef>
                <a:spcPts val="0"/>
              </a:spcBef>
              <a:spcAft>
                <a:spcPts val="0"/>
              </a:spcAft>
              <a:buClr>
                <a:schemeClr val="lt1"/>
              </a:buClr>
              <a:buSzPts val="1100"/>
              <a:buChar char="○"/>
            </a:pPr>
            <a:r>
              <a:rPr i="1" lang="en-GB" sz="1100">
                <a:solidFill>
                  <a:schemeClr val="lt1"/>
                </a:solidFill>
              </a:rPr>
              <a:t>Type IIa</a:t>
            </a:r>
            <a:r>
              <a:rPr lang="en-GB" sz="1100">
                <a:solidFill>
                  <a:schemeClr val="lt1"/>
                </a:solidFill>
              </a:rPr>
              <a:t>: Medium-twitch fibers.</a:t>
            </a:r>
            <a:endParaRPr sz="1100">
              <a:solidFill>
                <a:schemeClr val="lt1"/>
              </a:solidFill>
            </a:endParaRPr>
          </a:p>
          <a:p>
            <a:pPr indent="-298450" lvl="1" marL="914400" rtl="0" algn="l">
              <a:lnSpc>
                <a:spcPct val="115000"/>
              </a:lnSpc>
              <a:spcBef>
                <a:spcPts val="0"/>
              </a:spcBef>
              <a:spcAft>
                <a:spcPts val="0"/>
              </a:spcAft>
              <a:buClr>
                <a:schemeClr val="lt1"/>
              </a:buClr>
              <a:buSzPts val="1100"/>
              <a:buChar char="○"/>
            </a:pPr>
            <a:r>
              <a:rPr i="1" lang="en-GB" sz="1100">
                <a:solidFill>
                  <a:schemeClr val="lt1"/>
                </a:solidFill>
              </a:rPr>
              <a:t>Type IIb</a:t>
            </a:r>
            <a:r>
              <a:rPr lang="en-GB" sz="1100">
                <a:solidFill>
                  <a:schemeClr val="lt1"/>
                </a:solidFill>
              </a:rPr>
              <a:t>: Fast-twitch fibers.</a:t>
            </a:r>
            <a:endParaRPr sz="1100">
              <a:solidFill>
                <a:schemeClr val="lt1"/>
              </a:solidFill>
            </a:endParaRPr>
          </a:p>
          <a:p>
            <a:pPr indent="-298450" lvl="1" marL="914400" rtl="0" algn="l">
              <a:lnSpc>
                <a:spcPct val="115000"/>
              </a:lnSpc>
              <a:spcBef>
                <a:spcPts val="0"/>
              </a:spcBef>
              <a:spcAft>
                <a:spcPts val="0"/>
              </a:spcAft>
              <a:buClr>
                <a:schemeClr val="lt1"/>
              </a:buClr>
              <a:buSzPts val="1100"/>
              <a:buChar char="○"/>
            </a:pPr>
            <a:r>
              <a:rPr i="1" lang="en-GB" sz="1100">
                <a:solidFill>
                  <a:schemeClr val="lt1"/>
                </a:solidFill>
              </a:rPr>
              <a:t>Silence</a:t>
            </a:r>
            <a:r>
              <a:rPr lang="en-GB" sz="1100">
                <a:solidFill>
                  <a:schemeClr val="lt1"/>
                </a:solidFill>
              </a:rPr>
              <a:t>: Baseline silence signal.</a:t>
            </a:r>
            <a:br>
              <a:rPr lang="en-GB" sz="1100">
                <a:solidFill>
                  <a:schemeClr val="lt1"/>
                </a:solidFill>
              </a:rPr>
            </a:br>
            <a:r>
              <a:rPr lang="en-GB" sz="1100">
                <a:solidFill>
                  <a:schemeClr val="lt1"/>
                </a:solidFill>
              </a:rPr>
              <a:t>These mimic real-world biological signals.</a:t>
            </a:r>
            <a:endParaRPr sz="1100">
              <a:solidFill>
                <a:schemeClr val="lt1"/>
              </a:solidFill>
            </a:endParaRPr>
          </a:p>
          <a:p>
            <a:pPr indent="-298450" lvl="0" marL="457200" rtl="0" algn="l">
              <a:lnSpc>
                <a:spcPct val="115000"/>
              </a:lnSpc>
              <a:spcBef>
                <a:spcPts val="0"/>
              </a:spcBef>
              <a:spcAft>
                <a:spcPts val="0"/>
              </a:spcAft>
              <a:buClr>
                <a:schemeClr val="lt1"/>
              </a:buClr>
              <a:buSzPts val="1100"/>
              <a:buAutoNum type="arabicPeriod"/>
            </a:pPr>
            <a:r>
              <a:rPr i="1" lang="en-GB" sz="1100">
                <a:solidFill>
                  <a:schemeClr val="lt1"/>
                </a:solidFill>
              </a:rPr>
              <a:t>AP Array Shapes</a:t>
            </a:r>
            <a:r>
              <a:rPr lang="en-GB" sz="1100">
                <a:solidFill>
                  <a:schemeClr val="lt1"/>
                </a:solidFill>
              </a:rPr>
              <a:t>: Each array’s size reflects the kernel size of convolution layers that will process these signals.</a:t>
            </a:r>
            <a:endParaRPr sz="1100">
              <a:solidFill>
                <a:schemeClr val="lt1"/>
              </a:solidFill>
            </a:endParaRPr>
          </a:p>
          <a:p>
            <a:pPr indent="-298450" lvl="0" marL="457200" rtl="0" algn="l">
              <a:lnSpc>
                <a:spcPct val="115000"/>
              </a:lnSpc>
              <a:spcBef>
                <a:spcPts val="0"/>
              </a:spcBef>
              <a:spcAft>
                <a:spcPts val="0"/>
              </a:spcAft>
              <a:buClr>
                <a:schemeClr val="lt1"/>
              </a:buClr>
              <a:buSzPts val="1100"/>
              <a:buAutoNum type="arabicPeriod"/>
            </a:pPr>
            <a:r>
              <a:rPr i="1" lang="en-GB" sz="1100">
                <a:solidFill>
                  <a:schemeClr val="lt1"/>
                </a:solidFill>
              </a:rPr>
              <a:t>Data Type</a:t>
            </a:r>
            <a:r>
              <a:rPr lang="en-GB" sz="1100">
                <a:solidFill>
                  <a:schemeClr val="lt1"/>
                </a:solidFill>
              </a:rPr>
              <a:t>: Defined as float32 for compatibility with TensorFlow operations.</a:t>
            </a:r>
            <a:endParaRPr sz="1100">
              <a:solidFill>
                <a:schemeClr val="lt1"/>
              </a:solidFill>
            </a:endParaRPr>
          </a:p>
          <a:p>
            <a:pPr indent="0" lvl="0" marL="0" rtl="0" algn="l">
              <a:spcBef>
                <a:spcPts val="1200"/>
              </a:spcBef>
              <a:spcAft>
                <a:spcPts val="0"/>
              </a:spcAft>
              <a:buNone/>
            </a:pPr>
            <a:r>
              <a:t/>
            </a:r>
            <a:endParaRPr sz="1300">
              <a:solidFill>
                <a:schemeClr val="lt1"/>
              </a:solidFill>
            </a:endParaRPr>
          </a:p>
        </p:txBody>
      </p:sp>
      <p:cxnSp>
        <p:nvCxnSpPr>
          <p:cNvPr id="215" name="Google Shape;215;p29"/>
          <p:cNvCxnSpPr/>
          <p:nvPr/>
        </p:nvCxnSpPr>
        <p:spPr>
          <a:xfrm>
            <a:off x="4087275" y="2690275"/>
            <a:ext cx="656100" cy="0"/>
          </a:xfrm>
          <a:prstGeom prst="straightConnector1">
            <a:avLst/>
          </a:prstGeom>
          <a:noFill/>
          <a:ln cap="flat" cmpd="sng" w="28575">
            <a:solidFill>
              <a:schemeClr val="lt1"/>
            </a:solidFill>
            <a:prstDash val="solid"/>
            <a:round/>
            <a:headEnd len="med" w="med"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8">
                                  <p:stCondLst>
                                    <p:cond delay="0"/>
                                  </p:stCondLst>
                                  <p:childTnLst>
                                    <p:set>
                                      <p:cBhvr>
                                        <p:cTn dur="1" fill="hold">
                                          <p:stCondLst>
                                            <p:cond delay="0"/>
                                          </p:stCondLst>
                                        </p:cTn>
                                        <p:tgtEl>
                                          <p:spTgt spid="211"/>
                                        </p:tgtEl>
                                        <p:attrNameLst>
                                          <p:attrName>style.visibility</p:attrName>
                                        </p:attrNameLst>
                                      </p:cBhvr>
                                      <p:to>
                                        <p:strVal val="visible"/>
                                      </p:to>
                                    </p:set>
                                    <p:anim calcmode="lin" valueType="num">
                                      <p:cBhvr additive="base">
                                        <p:cTn dur="1000"/>
                                        <p:tgtEl>
                                          <p:spTgt spid="211"/>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214"/>
                                        </p:tgtEl>
                                        <p:attrNameLst>
                                          <p:attrName>style.visibility</p:attrName>
                                        </p:attrNameLst>
                                      </p:cBhvr>
                                      <p:to>
                                        <p:strVal val="visible"/>
                                      </p:to>
                                    </p:set>
                                    <p:anim calcmode="lin" valueType="num">
                                      <p:cBhvr additive="base">
                                        <p:cTn dur="1000"/>
                                        <p:tgtEl>
                                          <p:spTgt spid="214"/>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pic>
        <p:nvPicPr>
          <p:cNvPr id="220" name="Google Shape;220;p30" title="Screenshot 2025-04-23 004234.jpg"/>
          <p:cNvPicPr preferRelativeResize="0"/>
          <p:nvPr/>
        </p:nvPicPr>
        <p:blipFill>
          <a:blip r:embed="rId3">
            <a:alphaModFix/>
          </a:blip>
          <a:stretch>
            <a:fillRect/>
          </a:stretch>
        </p:blipFill>
        <p:spPr>
          <a:xfrm>
            <a:off x="83150" y="137600"/>
            <a:ext cx="5221225" cy="4526751"/>
          </a:xfrm>
          <a:prstGeom prst="rect">
            <a:avLst/>
          </a:prstGeom>
          <a:noFill/>
          <a:ln>
            <a:noFill/>
          </a:ln>
        </p:spPr>
      </p:pic>
      <p:sp>
        <p:nvSpPr>
          <p:cNvPr id="221" name="Google Shape;221;p30"/>
          <p:cNvSpPr txBox="1"/>
          <p:nvPr/>
        </p:nvSpPr>
        <p:spPr>
          <a:xfrm>
            <a:off x="5505450" y="205325"/>
            <a:ext cx="211800" cy="3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p:txBody>
      </p:sp>
      <p:sp>
        <p:nvSpPr>
          <p:cNvPr id="222" name="Google Shape;222;p30"/>
          <p:cNvSpPr txBox="1"/>
          <p:nvPr/>
        </p:nvSpPr>
        <p:spPr>
          <a:xfrm>
            <a:off x="5505450" y="237125"/>
            <a:ext cx="3471300" cy="4526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400"/>
              </a:spcBef>
              <a:spcAft>
                <a:spcPts val="0"/>
              </a:spcAft>
              <a:buClr>
                <a:schemeClr val="dk1"/>
              </a:buClr>
              <a:buSzPts val="1100"/>
              <a:buFont typeface="Arial"/>
              <a:buNone/>
            </a:pPr>
            <a:r>
              <a:rPr b="1" lang="en-GB" sz="1300" u="sng">
                <a:solidFill>
                  <a:schemeClr val="lt1"/>
                </a:solidFill>
              </a:rPr>
              <a:t>Feature Definitions and Dilation/padding:</a:t>
            </a:r>
            <a:endParaRPr b="1" sz="1300" u="sng">
              <a:solidFill>
                <a:schemeClr val="lt1"/>
              </a:solidFill>
            </a:endParaRPr>
          </a:p>
          <a:p>
            <a:pPr indent="-298450" lvl="0" marL="457200" rtl="0" algn="l">
              <a:lnSpc>
                <a:spcPct val="115000"/>
              </a:lnSpc>
              <a:spcBef>
                <a:spcPts val="1200"/>
              </a:spcBef>
              <a:spcAft>
                <a:spcPts val="0"/>
              </a:spcAft>
              <a:buClr>
                <a:schemeClr val="lt1"/>
              </a:buClr>
              <a:buSzPts val="1100"/>
              <a:buAutoNum type="arabicPeriod"/>
            </a:pPr>
            <a:r>
              <a:rPr i="1" lang="en-GB" sz="1100">
                <a:solidFill>
                  <a:schemeClr val="lt1"/>
                </a:solidFill>
              </a:rPr>
              <a:t>Features</a:t>
            </a:r>
            <a:r>
              <a:rPr lang="en-GB" sz="1100">
                <a:solidFill>
                  <a:schemeClr val="lt1"/>
                </a:solidFill>
              </a:rPr>
              <a:t>: Defined for each AP type with frequency and kernel size.</a:t>
            </a:r>
            <a:endParaRPr sz="1100">
              <a:solidFill>
                <a:schemeClr val="lt1"/>
              </a:solidFill>
            </a:endParaRPr>
          </a:p>
          <a:p>
            <a:pPr indent="-298450" lvl="1" marL="914400" rtl="0" algn="l">
              <a:lnSpc>
                <a:spcPct val="115000"/>
              </a:lnSpc>
              <a:spcBef>
                <a:spcPts val="0"/>
              </a:spcBef>
              <a:spcAft>
                <a:spcPts val="0"/>
              </a:spcAft>
              <a:buClr>
                <a:schemeClr val="lt1"/>
              </a:buClr>
              <a:buSzPts val="1100"/>
              <a:buChar char="○"/>
            </a:pPr>
            <a:r>
              <a:rPr lang="en-GB" sz="1100">
                <a:solidFill>
                  <a:schemeClr val="lt1"/>
                </a:solidFill>
              </a:rPr>
              <a:t>Frequency reflects the rate of signal repetition.</a:t>
            </a:r>
            <a:endParaRPr sz="1100">
              <a:solidFill>
                <a:schemeClr val="lt1"/>
              </a:solidFill>
            </a:endParaRPr>
          </a:p>
          <a:p>
            <a:pPr indent="-298450" lvl="1" marL="914400" rtl="0" algn="l">
              <a:lnSpc>
                <a:spcPct val="115000"/>
              </a:lnSpc>
              <a:spcBef>
                <a:spcPts val="0"/>
              </a:spcBef>
              <a:spcAft>
                <a:spcPts val="0"/>
              </a:spcAft>
              <a:buClr>
                <a:schemeClr val="lt1"/>
              </a:buClr>
              <a:buSzPts val="1100"/>
              <a:buChar char="○"/>
            </a:pPr>
            <a:r>
              <a:rPr lang="en-GB" sz="1100">
                <a:solidFill>
                  <a:schemeClr val="lt1"/>
                </a:solidFill>
              </a:rPr>
              <a:t>Kernel size defines the window of signal processed in each step.</a:t>
            </a:r>
            <a:endParaRPr sz="1100">
              <a:solidFill>
                <a:schemeClr val="lt1"/>
              </a:solidFill>
            </a:endParaRPr>
          </a:p>
          <a:p>
            <a:pPr indent="-298450" lvl="0" marL="457200" rtl="0" algn="l">
              <a:lnSpc>
                <a:spcPct val="115000"/>
              </a:lnSpc>
              <a:spcBef>
                <a:spcPts val="0"/>
              </a:spcBef>
              <a:spcAft>
                <a:spcPts val="0"/>
              </a:spcAft>
              <a:buClr>
                <a:schemeClr val="lt1"/>
              </a:buClr>
              <a:buSzPts val="1100"/>
              <a:buAutoNum type="arabicPeriod"/>
            </a:pPr>
            <a:r>
              <a:rPr i="1" lang="en-GB" sz="1100">
                <a:solidFill>
                  <a:schemeClr val="lt1"/>
                </a:solidFill>
              </a:rPr>
              <a:t>Sampling Rate</a:t>
            </a:r>
            <a:r>
              <a:rPr lang="en-GB" sz="1100">
                <a:solidFill>
                  <a:schemeClr val="lt1"/>
                </a:solidFill>
              </a:rPr>
              <a:t>: Signals are sampled at 20,000 Hz (20 kHz), simulating high-resolution biological data.</a:t>
            </a:r>
            <a:endParaRPr sz="1100">
              <a:solidFill>
                <a:schemeClr val="lt1"/>
              </a:solidFill>
            </a:endParaRPr>
          </a:p>
          <a:p>
            <a:pPr indent="-298450" lvl="0" marL="457200" rtl="0" algn="l">
              <a:lnSpc>
                <a:spcPct val="115000"/>
              </a:lnSpc>
              <a:spcBef>
                <a:spcPts val="0"/>
              </a:spcBef>
              <a:spcAft>
                <a:spcPts val="0"/>
              </a:spcAft>
              <a:buClr>
                <a:schemeClr val="lt1"/>
              </a:buClr>
              <a:buSzPts val="1100"/>
              <a:buAutoNum type="arabicPeriod"/>
            </a:pPr>
            <a:r>
              <a:rPr i="1" lang="en-GB" sz="1100">
                <a:solidFill>
                  <a:schemeClr val="lt1"/>
                </a:solidFill>
              </a:rPr>
              <a:t>Dilations</a:t>
            </a:r>
            <a:r>
              <a:rPr lang="en-GB" sz="1100">
                <a:solidFill>
                  <a:schemeClr val="lt1"/>
                </a:solidFill>
              </a:rPr>
              <a:t>: A method to expand the effective receptive field of the convolution without increasing kernel size, calculated dynamically based on signal frequency.</a:t>
            </a:r>
            <a:endParaRPr sz="1100">
              <a:solidFill>
                <a:schemeClr val="lt1"/>
              </a:solidFill>
            </a:endParaRPr>
          </a:p>
          <a:p>
            <a:pPr indent="-298450" lvl="0" marL="457200" rtl="0" algn="l">
              <a:lnSpc>
                <a:spcPct val="115000"/>
              </a:lnSpc>
              <a:spcBef>
                <a:spcPts val="0"/>
              </a:spcBef>
              <a:spcAft>
                <a:spcPts val="0"/>
              </a:spcAft>
              <a:buClr>
                <a:schemeClr val="lt1"/>
              </a:buClr>
              <a:buSzPts val="1100"/>
              <a:buAutoNum type="arabicPeriod"/>
            </a:pPr>
            <a:r>
              <a:rPr i="1" lang="en-GB" sz="1100">
                <a:solidFill>
                  <a:schemeClr val="lt1"/>
                </a:solidFill>
              </a:rPr>
              <a:t>Padding</a:t>
            </a:r>
            <a:r>
              <a:rPr lang="en-GB" sz="1100">
                <a:solidFill>
                  <a:schemeClr val="lt1"/>
                </a:solidFill>
              </a:rPr>
              <a:t>: Ensures the input signal retains its dimensions during processing. Total padding is determined based on kernel size and dilation rates.</a:t>
            </a:r>
            <a:endParaRPr sz="1100">
              <a:solidFill>
                <a:schemeClr val="lt1"/>
              </a:solidFill>
            </a:endParaRPr>
          </a:p>
          <a:p>
            <a:pPr indent="-298450" lvl="0" marL="457200" rtl="0" algn="l">
              <a:lnSpc>
                <a:spcPct val="115000"/>
              </a:lnSpc>
              <a:spcBef>
                <a:spcPts val="0"/>
              </a:spcBef>
              <a:spcAft>
                <a:spcPts val="0"/>
              </a:spcAft>
              <a:buClr>
                <a:schemeClr val="lt1"/>
              </a:buClr>
              <a:buSzPts val="1100"/>
              <a:buAutoNum type="arabicPeriod"/>
            </a:pPr>
            <a:r>
              <a:rPr i="1" lang="en-GB" sz="1100">
                <a:solidFill>
                  <a:schemeClr val="lt1"/>
                </a:solidFill>
              </a:rPr>
              <a:t>Dynamic Calculation</a:t>
            </a:r>
            <a:r>
              <a:rPr lang="en-GB" sz="1100">
                <a:solidFill>
                  <a:schemeClr val="lt1"/>
                </a:solidFill>
              </a:rPr>
              <a:t>: For each feature, dilation rates and padding are precomputed for efficient processing.</a:t>
            </a:r>
            <a:endParaRPr sz="1100">
              <a:solidFill>
                <a:schemeClr val="lt1"/>
              </a:solidFill>
            </a:endParaRPr>
          </a:p>
          <a:p>
            <a:pPr indent="0" lvl="0" marL="0" rtl="0" algn="l">
              <a:spcBef>
                <a:spcPts val="1200"/>
              </a:spcBef>
              <a:spcAft>
                <a:spcPts val="0"/>
              </a:spcAft>
              <a:buNone/>
            </a:pPr>
            <a:r>
              <a:t/>
            </a:r>
            <a:endParaRPr sz="1700">
              <a:solidFill>
                <a:schemeClr val="dk2"/>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8">
                                  <p:stCondLst>
                                    <p:cond delay="0"/>
                                  </p:stCondLst>
                                  <p:childTnLst>
                                    <p:set>
                                      <p:cBhvr>
                                        <p:cTn dur="1" fill="hold">
                                          <p:stCondLst>
                                            <p:cond delay="0"/>
                                          </p:stCondLst>
                                        </p:cTn>
                                        <p:tgtEl>
                                          <p:spTgt spid="220"/>
                                        </p:tgtEl>
                                        <p:attrNameLst>
                                          <p:attrName>style.visibility</p:attrName>
                                        </p:attrNameLst>
                                      </p:cBhvr>
                                      <p:to>
                                        <p:strVal val="visible"/>
                                      </p:to>
                                    </p:set>
                                    <p:anim calcmode="lin" valueType="num">
                                      <p:cBhvr additive="base">
                                        <p:cTn dur="1000"/>
                                        <p:tgtEl>
                                          <p:spTgt spid="220"/>
                                        </p:tgtEl>
                                        <p:attrNameLst>
                                          <p:attrName>ppt_x</p:attrName>
                                        </p:attrNameLst>
                                      </p:cBhvr>
                                      <p:tavLst>
                                        <p:tav fmla="" tm="0">
                                          <p:val>
                                            <p:strVal val="#ppt_x-1"/>
                                          </p:val>
                                        </p:tav>
                                        <p:tav fmla="" tm="100000">
                                          <p:val>
                                            <p:strVal val="#ppt_x"/>
                                          </p:val>
                                        </p:tav>
                                      </p:tavLst>
                                    </p:anim>
                                  </p:childTnLst>
                                </p:cTn>
                              </p:par>
                              <p:par>
                                <p:cTn fill="hold" nodeType="withEffect" presetClass="entr" presetID="23" presetSubtype="16">
                                  <p:stCondLst>
                                    <p:cond delay="0"/>
                                  </p:stCondLst>
                                  <p:childTnLst>
                                    <p:set>
                                      <p:cBhvr>
                                        <p:cTn dur="1" fill="hold">
                                          <p:stCondLst>
                                            <p:cond delay="0"/>
                                          </p:stCondLst>
                                        </p:cTn>
                                        <p:tgtEl>
                                          <p:spTgt spid="222"/>
                                        </p:tgtEl>
                                        <p:attrNameLst>
                                          <p:attrName>style.visibility</p:attrName>
                                        </p:attrNameLst>
                                      </p:cBhvr>
                                      <p:to>
                                        <p:strVal val="visible"/>
                                      </p:to>
                                    </p:set>
                                    <p:anim calcmode="lin" valueType="num">
                                      <p:cBhvr additive="base">
                                        <p:cTn dur="1000"/>
                                        <p:tgtEl>
                                          <p:spTgt spid="222"/>
                                        </p:tgtEl>
                                        <p:attrNameLst>
                                          <p:attrName>ppt_w</p:attrName>
                                        </p:attrNameLst>
                                      </p:cBhvr>
                                      <p:tavLst>
                                        <p:tav fmla="" tm="0">
                                          <p:val>
                                            <p:strVal val="0"/>
                                          </p:val>
                                        </p:tav>
                                        <p:tav fmla="" tm="100000">
                                          <p:val>
                                            <p:strVal val="#ppt_w"/>
                                          </p:val>
                                        </p:tav>
                                      </p:tavLst>
                                    </p:anim>
                                    <p:anim calcmode="lin" valueType="num">
                                      <p:cBhvr additive="base">
                                        <p:cTn dur="1000"/>
                                        <p:tgtEl>
                                          <p:spTgt spid="222"/>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pic>
        <p:nvPicPr>
          <p:cNvPr id="227" name="Google Shape;227;p31" title="Screenshot 2025-04-23 004829.jpg"/>
          <p:cNvPicPr preferRelativeResize="0"/>
          <p:nvPr/>
        </p:nvPicPr>
        <p:blipFill>
          <a:blip r:embed="rId3">
            <a:alphaModFix/>
          </a:blip>
          <a:stretch>
            <a:fillRect/>
          </a:stretch>
        </p:blipFill>
        <p:spPr>
          <a:xfrm>
            <a:off x="152400" y="184150"/>
            <a:ext cx="4887850" cy="4806950"/>
          </a:xfrm>
          <a:prstGeom prst="rect">
            <a:avLst/>
          </a:prstGeom>
          <a:noFill/>
          <a:ln>
            <a:noFill/>
          </a:ln>
        </p:spPr>
      </p:pic>
      <p:sp>
        <p:nvSpPr>
          <p:cNvPr id="228" name="Google Shape;228;p31"/>
          <p:cNvSpPr txBox="1"/>
          <p:nvPr/>
        </p:nvSpPr>
        <p:spPr>
          <a:xfrm>
            <a:off x="5389025" y="395800"/>
            <a:ext cx="3185700" cy="4222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400"/>
              </a:spcBef>
              <a:spcAft>
                <a:spcPts val="0"/>
              </a:spcAft>
              <a:buClr>
                <a:schemeClr val="dk1"/>
              </a:buClr>
              <a:buSzPts val="1100"/>
              <a:buFont typeface="Arial"/>
              <a:buNone/>
            </a:pPr>
            <a:r>
              <a:rPr b="1" lang="en-GB" sz="1300" u="sng">
                <a:solidFill>
                  <a:schemeClr val="lt1"/>
                </a:solidFill>
              </a:rPr>
              <a:t>First Layer Processing :-</a:t>
            </a:r>
            <a:endParaRPr b="1" sz="1300" u="sng">
              <a:solidFill>
                <a:schemeClr val="lt1"/>
              </a:solidFill>
            </a:endParaRPr>
          </a:p>
          <a:p>
            <a:pPr indent="-298450" lvl="0" marL="457200" rtl="0" algn="l">
              <a:lnSpc>
                <a:spcPct val="115000"/>
              </a:lnSpc>
              <a:spcBef>
                <a:spcPts val="1200"/>
              </a:spcBef>
              <a:spcAft>
                <a:spcPts val="0"/>
              </a:spcAft>
              <a:buClr>
                <a:schemeClr val="lt1"/>
              </a:buClr>
              <a:buSzPts val="1100"/>
              <a:buAutoNum type="arabicPeriod"/>
            </a:pPr>
            <a:r>
              <a:rPr i="1" lang="en-GB" sz="1100">
                <a:solidFill>
                  <a:schemeClr val="lt1"/>
                </a:solidFill>
              </a:rPr>
              <a:t>Purpose</a:t>
            </a:r>
            <a:r>
              <a:rPr lang="en-GB" sz="1100">
                <a:solidFill>
                  <a:schemeClr val="lt1"/>
                </a:solidFill>
              </a:rPr>
              <a:t>: Initial processing of raw input signals across multiple channels (4 channels in this example).</a:t>
            </a:r>
            <a:endParaRPr sz="1100">
              <a:solidFill>
                <a:schemeClr val="lt1"/>
              </a:solidFill>
            </a:endParaRPr>
          </a:p>
          <a:p>
            <a:pPr indent="-298450" lvl="0" marL="457200" rtl="0" algn="l">
              <a:lnSpc>
                <a:spcPct val="115000"/>
              </a:lnSpc>
              <a:spcBef>
                <a:spcPts val="0"/>
              </a:spcBef>
              <a:spcAft>
                <a:spcPts val="0"/>
              </a:spcAft>
              <a:buClr>
                <a:schemeClr val="lt1"/>
              </a:buClr>
              <a:buSzPts val="1100"/>
              <a:buAutoNum type="arabicPeriod"/>
            </a:pPr>
            <a:r>
              <a:rPr i="1" lang="en-GB" sz="1100">
                <a:solidFill>
                  <a:schemeClr val="lt1"/>
                </a:solidFill>
              </a:rPr>
              <a:t>Input Shape</a:t>
            </a:r>
            <a:r>
              <a:rPr lang="en-GB" sz="1100">
                <a:solidFill>
                  <a:schemeClr val="lt1"/>
                </a:solidFill>
              </a:rPr>
              <a:t>: Signals are reshaped and padded for convolution.</a:t>
            </a:r>
            <a:endParaRPr sz="1100">
              <a:solidFill>
                <a:schemeClr val="lt1"/>
              </a:solidFill>
            </a:endParaRPr>
          </a:p>
          <a:p>
            <a:pPr indent="-298450" lvl="0" marL="457200" rtl="0" algn="l">
              <a:lnSpc>
                <a:spcPct val="115000"/>
              </a:lnSpc>
              <a:spcBef>
                <a:spcPts val="0"/>
              </a:spcBef>
              <a:spcAft>
                <a:spcPts val="0"/>
              </a:spcAft>
              <a:buClr>
                <a:schemeClr val="lt1"/>
              </a:buClr>
              <a:buSzPts val="1100"/>
              <a:buAutoNum type="arabicPeriod"/>
            </a:pPr>
            <a:r>
              <a:rPr i="1" lang="en-GB" sz="1100">
                <a:solidFill>
                  <a:schemeClr val="lt1"/>
                </a:solidFill>
              </a:rPr>
              <a:t>Kernels</a:t>
            </a:r>
            <a:r>
              <a:rPr lang="en-GB" sz="1100">
                <a:solidFill>
                  <a:schemeClr val="lt1"/>
                </a:solidFill>
              </a:rPr>
              <a:t>: Predefined AP arrays serve as fixed kernels for convolution, simulating signal-specific filters.</a:t>
            </a:r>
            <a:endParaRPr sz="1100">
              <a:solidFill>
                <a:schemeClr val="lt1"/>
              </a:solidFill>
            </a:endParaRPr>
          </a:p>
          <a:p>
            <a:pPr indent="-298450" lvl="0" marL="457200" rtl="0" algn="l">
              <a:lnSpc>
                <a:spcPct val="115000"/>
              </a:lnSpc>
              <a:spcBef>
                <a:spcPts val="0"/>
              </a:spcBef>
              <a:spcAft>
                <a:spcPts val="0"/>
              </a:spcAft>
              <a:buClr>
                <a:schemeClr val="lt1"/>
              </a:buClr>
              <a:buSzPts val="1100"/>
              <a:buAutoNum type="arabicPeriod"/>
            </a:pPr>
            <a:r>
              <a:rPr i="1" lang="en-GB" sz="1100">
                <a:solidFill>
                  <a:schemeClr val="lt1"/>
                </a:solidFill>
              </a:rPr>
              <a:t>4-Layer Convolution</a:t>
            </a:r>
            <a:r>
              <a:rPr lang="en-GB" sz="1100">
                <a:solidFill>
                  <a:schemeClr val="lt1"/>
                </a:solidFill>
              </a:rPr>
              <a:t>:</a:t>
            </a:r>
            <a:endParaRPr sz="1100">
              <a:solidFill>
                <a:schemeClr val="lt1"/>
              </a:solidFill>
            </a:endParaRPr>
          </a:p>
          <a:p>
            <a:pPr indent="-298450" lvl="1" marL="914400" rtl="0" algn="l">
              <a:lnSpc>
                <a:spcPct val="115000"/>
              </a:lnSpc>
              <a:spcBef>
                <a:spcPts val="0"/>
              </a:spcBef>
              <a:spcAft>
                <a:spcPts val="0"/>
              </a:spcAft>
              <a:buClr>
                <a:schemeClr val="lt1"/>
              </a:buClr>
              <a:buSzPts val="1100"/>
              <a:buChar char="○"/>
            </a:pPr>
            <a:r>
              <a:rPr lang="en-GB" sz="1100">
                <a:solidFill>
                  <a:schemeClr val="lt1"/>
                </a:solidFill>
              </a:rPr>
              <a:t>Each layer applies a convolution with increasing dilation rates.</a:t>
            </a:r>
            <a:endParaRPr sz="1100">
              <a:solidFill>
                <a:schemeClr val="lt1"/>
              </a:solidFill>
            </a:endParaRPr>
          </a:p>
          <a:p>
            <a:pPr indent="-298450" lvl="1" marL="914400" rtl="0" algn="l">
              <a:lnSpc>
                <a:spcPct val="115000"/>
              </a:lnSpc>
              <a:spcBef>
                <a:spcPts val="0"/>
              </a:spcBef>
              <a:spcAft>
                <a:spcPts val="0"/>
              </a:spcAft>
              <a:buClr>
                <a:schemeClr val="lt1"/>
              </a:buClr>
              <a:buSzPts val="1100"/>
              <a:buChar char="○"/>
            </a:pPr>
            <a:r>
              <a:rPr lang="en-GB" sz="1100">
                <a:solidFill>
                  <a:schemeClr val="lt1"/>
                </a:solidFill>
              </a:rPr>
              <a:t>This progressively extracts features at different scales.</a:t>
            </a:r>
            <a:endParaRPr sz="1100">
              <a:solidFill>
                <a:schemeClr val="lt1"/>
              </a:solidFill>
            </a:endParaRPr>
          </a:p>
          <a:p>
            <a:pPr indent="-298450" lvl="0" marL="457200" rtl="0" algn="l">
              <a:lnSpc>
                <a:spcPct val="115000"/>
              </a:lnSpc>
              <a:spcBef>
                <a:spcPts val="0"/>
              </a:spcBef>
              <a:spcAft>
                <a:spcPts val="0"/>
              </a:spcAft>
              <a:buClr>
                <a:schemeClr val="lt1"/>
              </a:buClr>
              <a:buSzPts val="1100"/>
              <a:buAutoNum type="arabicPeriod"/>
            </a:pPr>
            <a:r>
              <a:rPr i="1" lang="en-GB" sz="1100">
                <a:solidFill>
                  <a:schemeClr val="lt1"/>
                </a:solidFill>
              </a:rPr>
              <a:t>Feature Stacking</a:t>
            </a:r>
            <a:r>
              <a:rPr lang="en-GB" sz="1100">
                <a:solidFill>
                  <a:schemeClr val="lt1"/>
                </a:solidFill>
              </a:rPr>
              <a:t>: Outputs from different features (AP types) are aligned and stacked, ensuring all features have the same length for further processing.</a:t>
            </a:r>
            <a:endParaRPr sz="1100">
              <a:solidFill>
                <a:schemeClr val="lt1"/>
              </a:solidFill>
            </a:endParaRPr>
          </a:p>
          <a:p>
            <a:pPr indent="0" lvl="0" marL="0" rtl="0" algn="l">
              <a:spcBef>
                <a:spcPts val="1200"/>
              </a:spcBef>
              <a:spcAft>
                <a:spcPts val="0"/>
              </a:spcAft>
              <a:buNone/>
            </a:pPr>
            <a:r>
              <a:t/>
            </a:r>
            <a:endParaRPr sz="1800">
              <a:solidFill>
                <a:schemeClr val="dk2"/>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227"/>
                                        </p:tgtEl>
                                        <p:attrNameLst>
                                          <p:attrName>style.visibility</p:attrName>
                                        </p:attrNameLst>
                                      </p:cBhvr>
                                      <p:to>
                                        <p:strVal val="visible"/>
                                      </p:to>
                                    </p:set>
                                    <p:animEffect filter="fade" transition="in">
                                      <p:cBhvr>
                                        <p:cTn dur="1000"/>
                                        <p:tgtEl>
                                          <p:spTgt spid="227"/>
                                        </p:tgtEl>
                                      </p:cBhvr>
                                    </p:animEffect>
                                  </p:childTnLst>
                                </p:cTn>
                              </p:par>
                            </p:childTnLst>
                          </p:cTn>
                        </p:par>
                        <p:par>
                          <p:cTn fill="hold">
                            <p:stCondLst>
                              <p:cond delay="1000"/>
                            </p:stCondLst>
                            <p:childTnLst>
                              <p:par>
                                <p:cTn fill="hold" nodeType="afterEffect" presetClass="entr" presetID="2" presetSubtype="2">
                                  <p:stCondLst>
                                    <p:cond delay="0"/>
                                  </p:stCondLst>
                                  <p:childTnLst>
                                    <p:set>
                                      <p:cBhvr>
                                        <p:cTn dur="1" fill="hold">
                                          <p:stCondLst>
                                            <p:cond delay="0"/>
                                          </p:stCondLst>
                                        </p:cTn>
                                        <p:tgtEl>
                                          <p:spTgt spid="228"/>
                                        </p:tgtEl>
                                        <p:attrNameLst>
                                          <p:attrName>style.visibility</p:attrName>
                                        </p:attrNameLst>
                                      </p:cBhvr>
                                      <p:to>
                                        <p:strVal val="visible"/>
                                      </p:to>
                                    </p:set>
                                    <p:anim calcmode="lin" valueType="num">
                                      <p:cBhvr additive="base">
                                        <p:cTn dur="1000"/>
                                        <p:tgtEl>
                                          <p:spTgt spid="228"/>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pic>
        <p:nvPicPr>
          <p:cNvPr id="233" name="Google Shape;233;p32" title="Screenshot 2025-04-23 010245.jpg"/>
          <p:cNvPicPr preferRelativeResize="0"/>
          <p:nvPr/>
        </p:nvPicPr>
        <p:blipFill>
          <a:blip r:embed="rId3">
            <a:alphaModFix/>
          </a:blip>
          <a:stretch>
            <a:fillRect/>
          </a:stretch>
        </p:blipFill>
        <p:spPr>
          <a:xfrm>
            <a:off x="152400" y="152400"/>
            <a:ext cx="4818150" cy="4804825"/>
          </a:xfrm>
          <a:prstGeom prst="rect">
            <a:avLst/>
          </a:prstGeom>
          <a:noFill/>
          <a:ln>
            <a:noFill/>
          </a:ln>
        </p:spPr>
      </p:pic>
      <p:sp>
        <p:nvSpPr>
          <p:cNvPr id="234" name="Google Shape;234;p32"/>
          <p:cNvSpPr txBox="1"/>
          <p:nvPr/>
        </p:nvSpPr>
        <p:spPr>
          <a:xfrm>
            <a:off x="6584950" y="565150"/>
            <a:ext cx="2360100" cy="376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p:txBody>
      </p:sp>
      <p:sp>
        <p:nvSpPr>
          <p:cNvPr id="235" name="Google Shape;235;p32"/>
          <p:cNvSpPr txBox="1"/>
          <p:nvPr/>
        </p:nvSpPr>
        <p:spPr>
          <a:xfrm>
            <a:off x="5240875" y="480475"/>
            <a:ext cx="3418500" cy="4201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400"/>
              </a:spcBef>
              <a:spcAft>
                <a:spcPts val="0"/>
              </a:spcAft>
              <a:buNone/>
            </a:pPr>
            <a:r>
              <a:rPr b="1" lang="en-GB" sz="1300" u="sng">
                <a:solidFill>
                  <a:schemeClr val="lt1"/>
                </a:solidFill>
              </a:rPr>
              <a:t>Second layer Processing with strides :-</a:t>
            </a:r>
            <a:endParaRPr b="1" sz="1300" u="sng">
              <a:solidFill>
                <a:schemeClr val="lt1"/>
              </a:solidFill>
            </a:endParaRPr>
          </a:p>
          <a:p>
            <a:pPr indent="-298450" lvl="0" marL="457200" rtl="0" algn="l">
              <a:lnSpc>
                <a:spcPct val="115000"/>
              </a:lnSpc>
              <a:spcBef>
                <a:spcPts val="1200"/>
              </a:spcBef>
              <a:spcAft>
                <a:spcPts val="0"/>
              </a:spcAft>
              <a:buClr>
                <a:schemeClr val="lt1"/>
              </a:buClr>
              <a:buSzPts val="1100"/>
              <a:buAutoNum type="arabicPeriod"/>
            </a:pPr>
            <a:r>
              <a:rPr i="1" lang="en-GB" sz="1100">
                <a:solidFill>
                  <a:schemeClr val="lt1"/>
                </a:solidFill>
              </a:rPr>
              <a:t>Second Layer: Enhances extracted features using dilations and strides.</a:t>
            </a:r>
            <a:br>
              <a:rPr i="1" lang="en-GB" sz="1100">
                <a:solidFill>
                  <a:schemeClr val="lt1"/>
                </a:solidFill>
              </a:rPr>
            </a:br>
            <a:r>
              <a:rPr i="1" lang="en-GB" sz="1100">
                <a:solidFill>
                  <a:schemeClr val="lt1"/>
                </a:solidFill>
              </a:rPr>
              <a:t>- Strides: Downsample the signal to focus on dominant features.</a:t>
            </a:r>
            <a:br>
              <a:rPr i="1" lang="en-GB" sz="1100">
                <a:solidFill>
                  <a:schemeClr val="lt1"/>
                </a:solidFill>
              </a:rPr>
            </a:br>
            <a:r>
              <a:rPr lang="en-GB" sz="1100">
                <a:solidFill>
                  <a:schemeClr val="lt1"/>
                </a:solidFill>
              </a:rPr>
              <a:t>- </a:t>
            </a:r>
            <a:r>
              <a:rPr i="1" lang="en-GB" sz="1100">
                <a:solidFill>
                  <a:schemeClr val="lt1"/>
                </a:solidFill>
              </a:rPr>
              <a:t>Dilations</a:t>
            </a:r>
            <a:r>
              <a:rPr lang="en-GB" sz="1100">
                <a:solidFill>
                  <a:schemeClr val="lt1"/>
                </a:solidFill>
              </a:rPr>
              <a:t>: Set to 10 and 20, capturing long-range dependencies in signals.</a:t>
            </a:r>
            <a:endParaRPr sz="1100">
              <a:solidFill>
                <a:schemeClr val="lt1"/>
              </a:solidFill>
            </a:endParaRPr>
          </a:p>
          <a:p>
            <a:pPr indent="0" lvl="0" marL="0" rtl="0" algn="l">
              <a:lnSpc>
                <a:spcPct val="115000"/>
              </a:lnSpc>
              <a:spcBef>
                <a:spcPts val="1200"/>
              </a:spcBef>
              <a:spcAft>
                <a:spcPts val="0"/>
              </a:spcAft>
              <a:buNone/>
            </a:pPr>
            <a:r>
              <a:rPr lang="en-GB" sz="1100">
                <a:solidFill>
                  <a:schemeClr val="lt1"/>
                </a:solidFill>
              </a:rPr>
              <a:t>2. </a:t>
            </a:r>
            <a:r>
              <a:rPr i="1" lang="en-GB" sz="1100">
                <a:solidFill>
                  <a:schemeClr val="lt1"/>
                </a:solidFill>
              </a:rPr>
              <a:t>Multiple Filters</a:t>
            </a:r>
            <a:r>
              <a:rPr lang="en-GB" sz="1100">
                <a:solidFill>
                  <a:schemeClr val="lt1"/>
                </a:solidFill>
              </a:rPr>
              <a:t>: Each convolution in this layer produces multiple filters (default: 4 filters).</a:t>
            </a:r>
            <a:endParaRPr sz="1100">
              <a:solidFill>
                <a:schemeClr val="lt1"/>
              </a:solidFill>
            </a:endParaRPr>
          </a:p>
          <a:p>
            <a:pPr indent="0" lvl="0" marL="0" rtl="0" algn="l">
              <a:lnSpc>
                <a:spcPct val="115000"/>
              </a:lnSpc>
              <a:spcBef>
                <a:spcPts val="1200"/>
              </a:spcBef>
              <a:spcAft>
                <a:spcPts val="0"/>
              </a:spcAft>
              <a:buNone/>
            </a:pPr>
            <a:r>
              <a:rPr lang="en-GB" sz="1100">
                <a:solidFill>
                  <a:schemeClr val="lt1"/>
                </a:solidFill>
              </a:rPr>
              <a:t>3. </a:t>
            </a:r>
            <a:r>
              <a:rPr i="1" lang="en-GB" sz="1100">
                <a:solidFill>
                  <a:schemeClr val="lt1"/>
                </a:solidFill>
              </a:rPr>
              <a:t>3D to 2D Transformation</a:t>
            </a:r>
            <a:r>
              <a:rPr lang="en-GB" sz="1100">
                <a:solidFill>
                  <a:schemeClr val="lt1"/>
                </a:solidFill>
              </a:rPr>
              <a:t>: Outputs are reshaped and aligned across channels and features.</a:t>
            </a:r>
            <a:endParaRPr sz="1100">
              <a:solidFill>
                <a:schemeClr val="lt1"/>
              </a:solidFill>
            </a:endParaRPr>
          </a:p>
          <a:p>
            <a:pPr indent="0" lvl="0" marL="0" rtl="0" algn="l">
              <a:lnSpc>
                <a:spcPct val="115000"/>
              </a:lnSpc>
              <a:spcBef>
                <a:spcPts val="1200"/>
              </a:spcBef>
              <a:spcAft>
                <a:spcPts val="0"/>
              </a:spcAft>
              <a:buNone/>
            </a:pPr>
            <a:r>
              <a:rPr i="1" lang="en-GB" sz="1100">
                <a:solidFill>
                  <a:schemeClr val="lt1"/>
                </a:solidFill>
              </a:rPr>
              <a:t>Output Shape</a:t>
            </a:r>
            <a:r>
              <a:rPr lang="en-GB" sz="1100">
                <a:solidFill>
                  <a:schemeClr val="lt1"/>
                </a:solidFill>
              </a:rPr>
              <a:t>: (Channels × Features × Time Steps × Filters), enabling further processing in higher layers.</a:t>
            </a:r>
            <a:endParaRPr sz="1100">
              <a:solidFill>
                <a:schemeClr val="lt1"/>
              </a:solidFill>
            </a:endParaRPr>
          </a:p>
          <a:p>
            <a:pPr indent="0" lvl="0" marL="0" rtl="0" algn="l">
              <a:spcBef>
                <a:spcPts val="1200"/>
              </a:spcBef>
              <a:spcAft>
                <a:spcPts val="0"/>
              </a:spcAft>
              <a:buNone/>
            </a:pPr>
            <a:r>
              <a:t/>
            </a:r>
            <a:endParaRPr sz="1800">
              <a:solidFill>
                <a:schemeClr val="lt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3" presetSubtype="16">
                                  <p:stCondLst>
                                    <p:cond delay="0"/>
                                  </p:stCondLst>
                                  <p:childTnLst>
                                    <p:set>
                                      <p:cBhvr>
                                        <p:cTn dur="1" fill="hold">
                                          <p:stCondLst>
                                            <p:cond delay="0"/>
                                          </p:stCondLst>
                                        </p:cTn>
                                        <p:tgtEl>
                                          <p:spTgt spid="233"/>
                                        </p:tgtEl>
                                        <p:attrNameLst>
                                          <p:attrName>style.visibility</p:attrName>
                                        </p:attrNameLst>
                                      </p:cBhvr>
                                      <p:to>
                                        <p:strVal val="visible"/>
                                      </p:to>
                                    </p:set>
                                    <p:anim calcmode="lin" valueType="num">
                                      <p:cBhvr additive="base">
                                        <p:cTn dur="1000"/>
                                        <p:tgtEl>
                                          <p:spTgt spid="233"/>
                                        </p:tgtEl>
                                        <p:attrNameLst>
                                          <p:attrName>ppt_w</p:attrName>
                                        </p:attrNameLst>
                                      </p:cBhvr>
                                      <p:tavLst>
                                        <p:tav fmla="" tm="0">
                                          <p:val>
                                            <p:strVal val="0"/>
                                          </p:val>
                                        </p:tav>
                                        <p:tav fmla="" tm="100000">
                                          <p:val>
                                            <p:strVal val="#ppt_w"/>
                                          </p:val>
                                        </p:tav>
                                      </p:tavLst>
                                    </p:anim>
                                    <p:anim calcmode="lin" valueType="num">
                                      <p:cBhvr additive="base">
                                        <p:cTn dur="1000"/>
                                        <p:tgtEl>
                                          <p:spTgt spid="233"/>
                                        </p:tgtEl>
                                        <p:attrNameLst>
                                          <p:attrName>ppt_h</p:attrName>
                                        </p:attrNameLst>
                                      </p:cBhvr>
                                      <p:tavLst>
                                        <p:tav fmla="" tm="0">
                                          <p:val>
                                            <p:strVal val="0"/>
                                          </p:val>
                                        </p:tav>
                                        <p:tav fmla="" tm="100000">
                                          <p:val>
                                            <p:strVal val="#ppt_h"/>
                                          </p:val>
                                        </p:tav>
                                      </p:tavLst>
                                    </p:anim>
                                  </p:childTnLst>
                                </p:cTn>
                              </p:par>
                            </p:childTnLst>
                          </p:cTn>
                        </p:par>
                        <p:par>
                          <p:cTn fill="hold">
                            <p:stCondLst>
                              <p:cond delay="1000"/>
                            </p:stCondLst>
                            <p:childTnLst>
                              <p:par>
                                <p:cTn fill="hold" nodeType="afterEffect" presetClass="entr" presetID="2" presetSubtype="4">
                                  <p:stCondLst>
                                    <p:cond delay="0"/>
                                  </p:stCondLst>
                                  <p:childTnLst>
                                    <p:set>
                                      <p:cBhvr>
                                        <p:cTn dur="1" fill="hold">
                                          <p:stCondLst>
                                            <p:cond delay="0"/>
                                          </p:stCondLst>
                                        </p:cTn>
                                        <p:tgtEl>
                                          <p:spTgt spid="235"/>
                                        </p:tgtEl>
                                        <p:attrNameLst>
                                          <p:attrName>style.visibility</p:attrName>
                                        </p:attrNameLst>
                                      </p:cBhvr>
                                      <p:to>
                                        <p:strVal val="visible"/>
                                      </p:to>
                                    </p:set>
                                    <p:anim calcmode="lin" valueType="num">
                                      <p:cBhvr additive="base">
                                        <p:cTn dur="1000"/>
                                        <p:tgtEl>
                                          <p:spTgt spid="235"/>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pic>
        <p:nvPicPr>
          <p:cNvPr id="240" name="Google Shape;240;p33" title="Screenshot 2025-04-23 010541.jpg"/>
          <p:cNvPicPr preferRelativeResize="0"/>
          <p:nvPr/>
        </p:nvPicPr>
        <p:blipFill>
          <a:blip r:embed="rId3">
            <a:alphaModFix/>
          </a:blip>
          <a:stretch>
            <a:fillRect/>
          </a:stretch>
        </p:blipFill>
        <p:spPr>
          <a:xfrm>
            <a:off x="0" y="163000"/>
            <a:ext cx="4235451" cy="2973924"/>
          </a:xfrm>
          <a:prstGeom prst="rect">
            <a:avLst/>
          </a:prstGeom>
          <a:noFill/>
          <a:ln>
            <a:noFill/>
          </a:ln>
        </p:spPr>
      </p:pic>
      <p:sp>
        <p:nvSpPr>
          <p:cNvPr id="241" name="Google Shape;241;p33"/>
          <p:cNvSpPr txBox="1"/>
          <p:nvPr/>
        </p:nvSpPr>
        <p:spPr>
          <a:xfrm>
            <a:off x="4605875" y="258225"/>
            <a:ext cx="4392000" cy="4582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400"/>
              </a:spcBef>
              <a:spcAft>
                <a:spcPts val="0"/>
              </a:spcAft>
              <a:buNone/>
            </a:pPr>
            <a:r>
              <a:rPr b="1" lang="en-GB" sz="1200" u="sng">
                <a:solidFill>
                  <a:schemeClr val="lt1"/>
                </a:solidFill>
              </a:rPr>
              <a:t>Multi layer Perceptron and Full pipeline of the code:</a:t>
            </a:r>
            <a:endParaRPr b="1" sz="1200" u="sng">
              <a:solidFill>
                <a:schemeClr val="lt1"/>
              </a:solidFill>
            </a:endParaRPr>
          </a:p>
          <a:p>
            <a:pPr indent="0" lvl="0" marL="0" rtl="0" algn="l">
              <a:lnSpc>
                <a:spcPct val="115000"/>
              </a:lnSpc>
              <a:spcBef>
                <a:spcPts val="1200"/>
              </a:spcBef>
              <a:spcAft>
                <a:spcPts val="0"/>
              </a:spcAft>
              <a:buNone/>
            </a:pPr>
            <a:r>
              <a:rPr i="1" lang="en-GB" sz="1000">
                <a:solidFill>
                  <a:schemeClr val="lt1"/>
                </a:solidFill>
              </a:rPr>
              <a:t>MLP (Multi-Layer Perceptron)</a:t>
            </a:r>
            <a:r>
              <a:rPr lang="en-GB" sz="1000">
                <a:solidFill>
                  <a:schemeClr val="lt1"/>
                </a:solidFill>
              </a:rPr>
              <a:t>:</a:t>
            </a:r>
            <a:br>
              <a:rPr lang="en-GB" sz="1000">
                <a:solidFill>
                  <a:schemeClr val="lt1"/>
                </a:solidFill>
              </a:rPr>
            </a:br>
            <a:r>
              <a:rPr lang="en-GB" sz="1000">
                <a:solidFill>
                  <a:schemeClr val="lt1"/>
                </a:solidFill>
              </a:rPr>
              <a:t>- Converts extracted features into servo control angles.</a:t>
            </a:r>
            <a:br>
              <a:rPr lang="en-GB" sz="1000">
                <a:solidFill>
                  <a:schemeClr val="lt1"/>
                </a:solidFill>
              </a:rPr>
            </a:br>
            <a:r>
              <a:rPr lang="en-GB" sz="1000">
                <a:solidFill>
                  <a:schemeClr val="lt1"/>
                </a:solidFill>
              </a:rPr>
              <a:t>- Uses three dense layers for feature reduction and mapping to outputs.</a:t>
            </a:r>
            <a:endParaRPr sz="1000">
              <a:solidFill>
                <a:schemeClr val="lt1"/>
              </a:solidFill>
            </a:endParaRPr>
          </a:p>
          <a:p>
            <a:pPr indent="0" lvl="0" marL="0" rtl="0" algn="l">
              <a:lnSpc>
                <a:spcPct val="115000"/>
              </a:lnSpc>
              <a:spcBef>
                <a:spcPts val="1200"/>
              </a:spcBef>
              <a:spcAft>
                <a:spcPts val="0"/>
              </a:spcAft>
              <a:buNone/>
            </a:pPr>
            <a:r>
              <a:rPr lang="en-GB" sz="1000">
                <a:solidFill>
                  <a:schemeClr val="lt1"/>
                </a:solidFill>
              </a:rPr>
              <a:t>1. </a:t>
            </a:r>
            <a:r>
              <a:rPr i="1" lang="en-GB" sz="1000">
                <a:solidFill>
                  <a:schemeClr val="lt1"/>
                </a:solidFill>
              </a:rPr>
              <a:t>Previous Angles</a:t>
            </a:r>
            <a:r>
              <a:rPr lang="en-GB" sz="1000">
                <a:solidFill>
                  <a:schemeClr val="lt1"/>
                </a:solidFill>
              </a:rPr>
              <a:t>: Concatenates previous servo angles with the processed signal features to add temporal continuity.</a:t>
            </a:r>
            <a:endParaRPr sz="1000">
              <a:solidFill>
                <a:schemeClr val="lt1"/>
              </a:solidFill>
            </a:endParaRPr>
          </a:p>
          <a:p>
            <a:pPr indent="0" lvl="0" marL="0" rtl="0" algn="l">
              <a:lnSpc>
                <a:spcPct val="115000"/>
              </a:lnSpc>
              <a:spcBef>
                <a:spcPts val="1200"/>
              </a:spcBef>
              <a:spcAft>
                <a:spcPts val="0"/>
              </a:spcAft>
              <a:buNone/>
            </a:pPr>
            <a:r>
              <a:rPr lang="en-GB" sz="1000">
                <a:solidFill>
                  <a:schemeClr val="lt1"/>
                </a:solidFill>
              </a:rPr>
              <a:t>2. </a:t>
            </a:r>
            <a:r>
              <a:rPr i="1" lang="en-GB" sz="1000">
                <a:solidFill>
                  <a:schemeClr val="lt1"/>
                </a:solidFill>
              </a:rPr>
              <a:t>Predictions</a:t>
            </a:r>
            <a:r>
              <a:rPr lang="en-GB" sz="1000">
                <a:solidFill>
                  <a:schemeClr val="lt1"/>
                </a:solidFill>
              </a:rPr>
              <a:t>: MLP predicts raw angles for servos, clamped to the range [0, 180] degrees.</a:t>
            </a:r>
            <a:endParaRPr sz="1000">
              <a:solidFill>
                <a:schemeClr val="lt1"/>
              </a:solidFill>
            </a:endParaRPr>
          </a:p>
          <a:p>
            <a:pPr indent="0" lvl="0" marL="0" rtl="0" algn="l">
              <a:lnSpc>
                <a:spcPct val="115000"/>
              </a:lnSpc>
              <a:spcBef>
                <a:spcPts val="1200"/>
              </a:spcBef>
              <a:spcAft>
                <a:spcPts val="0"/>
              </a:spcAft>
              <a:buNone/>
            </a:pPr>
            <a:r>
              <a:rPr lang="en-GB" sz="1000">
                <a:solidFill>
                  <a:schemeClr val="lt1"/>
                </a:solidFill>
              </a:rPr>
              <a:t>3. </a:t>
            </a:r>
            <a:r>
              <a:rPr i="1" lang="en-GB" sz="1000">
                <a:solidFill>
                  <a:schemeClr val="lt1"/>
                </a:solidFill>
              </a:rPr>
              <a:t>Pipeline Workflow</a:t>
            </a:r>
            <a:r>
              <a:rPr lang="en-GB" sz="1000">
                <a:solidFill>
                  <a:schemeClr val="lt1"/>
                </a:solidFill>
              </a:rPr>
              <a:t>:</a:t>
            </a:r>
            <a:br>
              <a:rPr lang="en-GB" sz="1000">
                <a:solidFill>
                  <a:schemeClr val="lt1"/>
                </a:solidFill>
              </a:rPr>
            </a:br>
            <a:r>
              <a:rPr lang="en-GB" sz="1000">
                <a:solidFill>
                  <a:schemeClr val="lt1"/>
                </a:solidFill>
              </a:rPr>
              <a:t>- Input signals → First Layer → Second Layer → Flattened Features → MLP → Predicted Angles.</a:t>
            </a:r>
            <a:endParaRPr sz="1000">
              <a:solidFill>
                <a:schemeClr val="lt1"/>
              </a:solidFill>
            </a:endParaRPr>
          </a:p>
          <a:p>
            <a:pPr indent="0" lvl="0" marL="0" rtl="0" algn="l">
              <a:lnSpc>
                <a:spcPct val="115000"/>
              </a:lnSpc>
              <a:spcBef>
                <a:spcPts val="1200"/>
              </a:spcBef>
              <a:spcAft>
                <a:spcPts val="0"/>
              </a:spcAft>
              <a:buNone/>
            </a:pPr>
            <a:r>
              <a:rPr lang="en-GB" sz="1000">
                <a:solidFill>
                  <a:schemeClr val="lt1"/>
                </a:solidFill>
              </a:rPr>
              <a:t>4. </a:t>
            </a:r>
            <a:r>
              <a:rPr i="1" lang="en-GB" sz="1000">
                <a:solidFill>
                  <a:schemeClr val="lt1"/>
                </a:solidFill>
              </a:rPr>
              <a:t>Testing and Example Usage</a:t>
            </a:r>
            <a:r>
              <a:rPr lang="en-GB" sz="1000">
                <a:solidFill>
                  <a:schemeClr val="lt1"/>
                </a:solidFill>
              </a:rPr>
              <a:t>: Random test signals simulate input data. Predefined servo angles allow testing the continuity of predictions.</a:t>
            </a:r>
            <a:endParaRPr sz="1000">
              <a:solidFill>
                <a:schemeClr val="lt1"/>
              </a:solidFill>
            </a:endParaRPr>
          </a:p>
          <a:p>
            <a:pPr indent="0" lvl="0" marL="0" rtl="0" algn="l">
              <a:lnSpc>
                <a:spcPct val="115000"/>
              </a:lnSpc>
              <a:spcBef>
                <a:spcPts val="1200"/>
              </a:spcBef>
              <a:spcAft>
                <a:spcPts val="0"/>
              </a:spcAft>
              <a:buNone/>
            </a:pPr>
            <a:r>
              <a:rPr lang="en-GB" sz="1000">
                <a:solidFill>
                  <a:schemeClr val="lt1"/>
                </a:solidFill>
              </a:rPr>
              <a:t>5. </a:t>
            </a:r>
            <a:r>
              <a:rPr i="1" lang="en-GB" sz="1000">
                <a:solidFill>
                  <a:schemeClr val="lt1"/>
                </a:solidFill>
              </a:rPr>
              <a:t>Output</a:t>
            </a:r>
            <a:r>
              <a:rPr lang="en-GB" sz="1000">
                <a:solidFill>
                  <a:schemeClr val="lt1"/>
                </a:solidFill>
              </a:rPr>
              <a:t>: The predicted servo angles, representing processed signal control, are printed for interpretation.</a:t>
            </a:r>
            <a:endParaRPr sz="1000">
              <a:solidFill>
                <a:schemeClr val="lt1"/>
              </a:solidFill>
            </a:endParaRPr>
          </a:p>
          <a:p>
            <a:pPr indent="0" lvl="0" marL="0" rtl="0" algn="l">
              <a:spcBef>
                <a:spcPts val="1200"/>
              </a:spcBef>
              <a:spcAft>
                <a:spcPts val="0"/>
              </a:spcAft>
              <a:buNone/>
            </a:pPr>
            <a:r>
              <a:t/>
            </a:r>
            <a:endParaRPr sz="1700">
              <a:solidFill>
                <a:schemeClr val="lt1"/>
              </a:solidFill>
            </a:endParaRPr>
          </a:p>
        </p:txBody>
      </p:sp>
      <p:sp>
        <p:nvSpPr>
          <p:cNvPr id="242" name="Google Shape;242;p33"/>
          <p:cNvSpPr txBox="1"/>
          <p:nvPr/>
        </p:nvSpPr>
        <p:spPr>
          <a:xfrm>
            <a:off x="97400" y="2633175"/>
            <a:ext cx="3852300" cy="3735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2400"/>
              </a:spcBef>
              <a:spcAft>
                <a:spcPts val="0"/>
              </a:spcAft>
              <a:buClr>
                <a:schemeClr val="dk1"/>
              </a:buClr>
              <a:buSzPts val="1100"/>
              <a:buFont typeface="Arial"/>
              <a:buNone/>
            </a:pPr>
            <a:r>
              <a:t/>
            </a:r>
            <a:endParaRPr b="1" sz="23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GB" sz="800">
                <a:solidFill>
                  <a:schemeClr val="lt1"/>
                </a:solidFill>
              </a:rPr>
              <a:t>To enhance the model's ability to interpret APs from the EMG signals, we have predefined a set of specialized kernels in the first convolutional layer. These kernels are tailored to detect APs within specific frequency ranges, ensuring efficient feature extraction from the raw EMG data.</a:t>
            </a:r>
            <a:endParaRPr sz="800">
              <a:solidFill>
                <a:schemeClr val="lt1"/>
              </a:solidFill>
            </a:endParaRPr>
          </a:p>
          <a:p>
            <a:pPr indent="0" lvl="0" marL="0" rtl="0" algn="l">
              <a:lnSpc>
                <a:spcPct val="115000"/>
              </a:lnSpc>
              <a:spcBef>
                <a:spcPts val="1200"/>
              </a:spcBef>
              <a:spcAft>
                <a:spcPts val="0"/>
              </a:spcAft>
              <a:buClr>
                <a:schemeClr val="dk1"/>
              </a:buClr>
              <a:buSzPts val="1100"/>
              <a:buFont typeface="Arial"/>
              <a:buNone/>
            </a:pPr>
            <a:r>
              <a:rPr lang="en-GB" sz="800">
                <a:solidFill>
                  <a:schemeClr val="lt1"/>
                </a:solidFill>
              </a:rPr>
              <a:t>We will employ the freeze-unfreeze training methodology for optimal performance. Initially, the predefined kernels will remain fixed, and we will train only the second convolutional layer along with the Multi-Layer Perceptron (MLP). Once this phase is complete, we will unfreeze the kernels in the first layer and proceed to fine-tune the entire model. This approach ensures that the predefined kernels are both effective at their intended task and adaptable to the dataset, ultimately leading to a more accurate and robust CNN.</a:t>
            </a:r>
            <a:endParaRPr sz="800">
              <a:solidFill>
                <a:schemeClr val="lt1"/>
              </a:solidFill>
            </a:endParaRPr>
          </a:p>
          <a:p>
            <a:pPr indent="0" lvl="0" marL="0" rtl="0" algn="l">
              <a:spcBef>
                <a:spcPts val="1200"/>
              </a:spcBef>
              <a:spcAft>
                <a:spcPts val="0"/>
              </a:spcAft>
              <a:buNone/>
            </a:pPr>
            <a:r>
              <a:t/>
            </a:r>
            <a:endParaRPr sz="1800">
              <a:solidFill>
                <a:schemeClr val="dk2"/>
              </a:solidFill>
            </a:endParaRPr>
          </a:p>
        </p:txBody>
      </p:sp>
    </p:spTree>
  </p:cSld>
  <p:clrMapOvr>
    <a:masterClrMapping/>
  </p:clrMapOvr>
  <p:transition spd="med">
    <p:fade/>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8">
                                  <p:stCondLst>
                                    <p:cond delay="0"/>
                                  </p:stCondLst>
                                  <p:childTnLst>
                                    <p:set>
                                      <p:cBhvr>
                                        <p:cTn dur="1" fill="hold">
                                          <p:stCondLst>
                                            <p:cond delay="0"/>
                                          </p:stCondLst>
                                        </p:cTn>
                                        <p:tgtEl>
                                          <p:spTgt spid="240"/>
                                        </p:tgtEl>
                                        <p:attrNameLst>
                                          <p:attrName>style.visibility</p:attrName>
                                        </p:attrNameLst>
                                      </p:cBhvr>
                                      <p:to>
                                        <p:strVal val="visible"/>
                                      </p:to>
                                    </p:set>
                                    <p:anim calcmode="lin" valueType="num">
                                      <p:cBhvr additive="base">
                                        <p:cTn dur="1000"/>
                                        <p:tgtEl>
                                          <p:spTgt spid="240"/>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2" presetSubtype="4">
                                  <p:stCondLst>
                                    <p:cond delay="0"/>
                                  </p:stCondLst>
                                  <p:childTnLst>
                                    <p:set>
                                      <p:cBhvr>
                                        <p:cTn dur="1" fill="hold">
                                          <p:stCondLst>
                                            <p:cond delay="0"/>
                                          </p:stCondLst>
                                        </p:cTn>
                                        <p:tgtEl>
                                          <p:spTgt spid="242"/>
                                        </p:tgtEl>
                                        <p:attrNameLst>
                                          <p:attrName>style.visibility</p:attrName>
                                        </p:attrNameLst>
                                      </p:cBhvr>
                                      <p:to>
                                        <p:strVal val="visible"/>
                                      </p:to>
                                    </p:set>
                                    <p:anim calcmode="lin" valueType="num">
                                      <p:cBhvr additive="base">
                                        <p:cTn dur="1000"/>
                                        <p:tgtEl>
                                          <p:spTgt spid="242"/>
                                        </p:tgtEl>
                                        <p:attrNameLst>
                                          <p:attrName>ppt_y</p:attrName>
                                        </p:attrNameLst>
                                      </p:cBhvr>
                                      <p:tavLst>
                                        <p:tav fmla="" tm="0">
                                          <p:val>
                                            <p:strVal val="#ppt_y+1"/>
                                          </p:val>
                                        </p:tav>
                                        <p:tav fmla="" tm="100000">
                                          <p:val>
                                            <p:strVal val="#ppt_y"/>
                                          </p:val>
                                        </p:tav>
                                      </p:tavLst>
                                    </p:anim>
                                  </p:childTnLst>
                                </p:cTn>
                              </p:par>
                            </p:childTnLst>
                          </p:cTn>
                        </p:par>
                        <p:par>
                          <p:cTn fill="hold">
                            <p:stCondLst>
                              <p:cond delay="2000"/>
                            </p:stCondLst>
                            <p:childTnLst>
                              <p:par>
                                <p:cTn fill="hold" nodeType="afterEffect" presetClass="entr" presetID="2" presetSubtype="2">
                                  <p:stCondLst>
                                    <p:cond delay="0"/>
                                  </p:stCondLst>
                                  <p:childTnLst>
                                    <p:set>
                                      <p:cBhvr>
                                        <p:cTn dur="1" fill="hold">
                                          <p:stCondLst>
                                            <p:cond delay="0"/>
                                          </p:stCondLst>
                                        </p:cTn>
                                        <p:tgtEl>
                                          <p:spTgt spid="241"/>
                                        </p:tgtEl>
                                        <p:attrNameLst>
                                          <p:attrName>style.visibility</p:attrName>
                                        </p:attrNameLst>
                                      </p:cBhvr>
                                      <p:to>
                                        <p:strVal val="visible"/>
                                      </p:to>
                                    </p:set>
                                    <p:anim calcmode="lin" valueType="num">
                                      <p:cBhvr additive="base">
                                        <p:cTn dur="1000"/>
                                        <p:tgtEl>
                                          <p:spTgt spid="241"/>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34"/>
          <p:cNvSpPr/>
          <p:nvPr/>
        </p:nvSpPr>
        <p:spPr>
          <a:xfrm>
            <a:off x="426800" y="137050"/>
            <a:ext cx="7406400" cy="887100"/>
          </a:xfrm>
          <a:prstGeom prst="rect">
            <a:avLst/>
          </a:prstGeom>
          <a:noFill/>
          <a:ln>
            <a:noFill/>
          </a:ln>
        </p:spPr>
        <p:txBody>
          <a:bodyPr anchorCtr="0" anchor="t" bIns="0" lIns="0" spcFirstLastPara="1" rIns="0" wrap="square" tIns="0">
            <a:noAutofit/>
          </a:bodyPr>
          <a:lstStyle/>
          <a:p>
            <a:pPr indent="0" lvl="0" marL="0" marR="0" rtl="0" algn="l">
              <a:lnSpc>
                <a:spcPct val="125842"/>
              </a:lnSpc>
              <a:spcBef>
                <a:spcPts val="0"/>
              </a:spcBef>
              <a:spcAft>
                <a:spcPts val="0"/>
              </a:spcAft>
              <a:buClr>
                <a:srgbClr val="1F1E1E"/>
              </a:buClr>
              <a:buSzPts val="2800"/>
              <a:buFont typeface="Alexandria SemiBold"/>
              <a:buNone/>
            </a:pPr>
            <a:r>
              <a:rPr b="1" lang="en-GB" sz="2000" u="sng">
                <a:solidFill>
                  <a:srgbClr val="1F1E1E"/>
                </a:solidFill>
                <a:latin typeface="Calibri"/>
                <a:ea typeface="Calibri"/>
                <a:cs typeface="Calibri"/>
                <a:sym typeface="Calibri"/>
              </a:rPr>
              <a:t>1D Temporal CNN - Architecture Overview :-</a:t>
            </a:r>
            <a:endParaRPr sz="2000" u="sng">
              <a:solidFill>
                <a:schemeClr val="dk1"/>
              </a:solidFill>
              <a:latin typeface="Calibri"/>
              <a:ea typeface="Calibri"/>
              <a:cs typeface="Calibri"/>
              <a:sym typeface="Calibri"/>
            </a:endParaRPr>
          </a:p>
        </p:txBody>
      </p:sp>
      <p:sp>
        <p:nvSpPr>
          <p:cNvPr id="249" name="Google Shape;249;p34"/>
          <p:cNvSpPr/>
          <p:nvPr/>
        </p:nvSpPr>
        <p:spPr>
          <a:xfrm>
            <a:off x="964384" y="1679149"/>
            <a:ext cx="66600" cy="270900"/>
          </a:xfrm>
          <a:prstGeom prst="rect">
            <a:avLst/>
          </a:prstGeom>
          <a:noFill/>
          <a:ln>
            <a:noFill/>
          </a:ln>
        </p:spPr>
        <p:txBody>
          <a:bodyPr anchorCtr="0" anchor="t" bIns="0" lIns="0" spcFirstLastPara="1" rIns="0" wrap="square" tIns="0">
            <a:noAutofit/>
          </a:bodyPr>
          <a:lstStyle/>
          <a:p>
            <a:pPr indent="0" lvl="0" marL="0" marR="0" rtl="0" algn="ctr">
              <a:lnSpc>
                <a:spcPct val="161904"/>
              </a:lnSpc>
              <a:spcBef>
                <a:spcPts val="0"/>
              </a:spcBef>
              <a:spcAft>
                <a:spcPts val="0"/>
              </a:spcAft>
              <a:buClr>
                <a:schemeClr val="dk1"/>
              </a:buClr>
              <a:buSzPts val="1300"/>
              <a:buFont typeface="Calibri"/>
              <a:buNone/>
            </a:pPr>
            <a:r>
              <a:t/>
            </a:r>
            <a:endParaRPr sz="1300">
              <a:solidFill>
                <a:schemeClr val="dk1"/>
              </a:solidFill>
              <a:latin typeface="Calibri"/>
              <a:ea typeface="Calibri"/>
              <a:cs typeface="Calibri"/>
              <a:sym typeface="Calibri"/>
            </a:endParaRPr>
          </a:p>
        </p:txBody>
      </p:sp>
      <p:sp>
        <p:nvSpPr>
          <p:cNvPr id="250" name="Google Shape;250;p34"/>
          <p:cNvSpPr/>
          <p:nvPr/>
        </p:nvSpPr>
        <p:spPr>
          <a:xfrm>
            <a:off x="947120" y="2260712"/>
            <a:ext cx="101100" cy="270900"/>
          </a:xfrm>
          <a:prstGeom prst="rect">
            <a:avLst/>
          </a:prstGeom>
          <a:noFill/>
          <a:ln>
            <a:noFill/>
          </a:ln>
        </p:spPr>
        <p:txBody>
          <a:bodyPr anchorCtr="0" anchor="t" bIns="0" lIns="0" spcFirstLastPara="1" rIns="0" wrap="square" tIns="0">
            <a:noAutofit/>
          </a:bodyPr>
          <a:lstStyle/>
          <a:p>
            <a:pPr indent="0" lvl="0" marL="0" marR="0" rtl="0" algn="ctr">
              <a:lnSpc>
                <a:spcPct val="161904"/>
              </a:lnSpc>
              <a:spcBef>
                <a:spcPts val="0"/>
              </a:spcBef>
              <a:spcAft>
                <a:spcPts val="0"/>
              </a:spcAft>
              <a:buClr>
                <a:schemeClr val="dk1"/>
              </a:buClr>
              <a:buSzPts val="1300"/>
              <a:buFont typeface="Calibri"/>
              <a:buNone/>
            </a:pPr>
            <a:r>
              <a:t/>
            </a:r>
            <a:endParaRPr sz="1300">
              <a:solidFill>
                <a:schemeClr val="dk1"/>
              </a:solidFill>
              <a:latin typeface="Calibri"/>
              <a:ea typeface="Calibri"/>
              <a:cs typeface="Calibri"/>
              <a:sym typeface="Calibri"/>
            </a:endParaRPr>
          </a:p>
        </p:txBody>
      </p:sp>
      <p:sp>
        <p:nvSpPr>
          <p:cNvPr id="251" name="Google Shape;251;p34"/>
          <p:cNvSpPr/>
          <p:nvPr/>
        </p:nvSpPr>
        <p:spPr>
          <a:xfrm>
            <a:off x="931813" y="3179611"/>
            <a:ext cx="101400" cy="270900"/>
          </a:xfrm>
          <a:prstGeom prst="rect">
            <a:avLst/>
          </a:prstGeom>
          <a:noFill/>
          <a:ln>
            <a:noFill/>
          </a:ln>
        </p:spPr>
        <p:txBody>
          <a:bodyPr anchorCtr="0" anchor="t" bIns="0" lIns="0" spcFirstLastPara="1" rIns="0" wrap="square" tIns="0">
            <a:noAutofit/>
          </a:bodyPr>
          <a:lstStyle/>
          <a:p>
            <a:pPr indent="0" lvl="0" marL="0" marR="0" rtl="0" algn="ctr">
              <a:lnSpc>
                <a:spcPct val="161904"/>
              </a:lnSpc>
              <a:spcBef>
                <a:spcPts val="0"/>
              </a:spcBef>
              <a:spcAft>
                <a:spcPts val="0"/>
              </a:spcAft>
              <a:buClr>
                <a:schemeClr val="dk1"/>
              </a:buClr>
              <a:buSzPts val="1300"/>
              <a:buFont typeface="Calibri"/>
              <a:buNone/>
            </a:pPr>
            <a:r>
              <a:t/>
            </a:r>
            <a:endParaRPr sz="1300">
              <a:solidFill>
                <a:schemeClr val="dk1"/>
              </a:solidFill>
              <a:latin typeface="Calibri"/>
              <a:ea typeface="Calibri"/>
              <a:cs typeface="Calibri"/>
              <a:sym typeface="Calibri"/>
            </a:endParaRPr>
          </a:p>
        </p:txBody>
      </p:sp>
      <p:sp>
        <p:nvSpPr>
          <p:cNvPr id="252" name="Google Shape;252;p34"/>
          <p:cNvSpPr/>
          <p:nvPr/>
        </p:nvSpPr>
        <p:spPr>
          <a:xfrm>
            <a:off x="753913" y="3059252"/>
            <a:ext cx="1753800" cy="222600"/>
          </a:xfrm>
          <a:prstGeom prst="rect">
            <a:avLst/>
          </a:prstGeom>
          <a:noFill/>
          <a:ln>
            <a:noFill/>
          </a:ln>
        </p:spPr>
        <p:txBody>
          <a:bodyPr anchorCtr="0" anchor="t" bIns="0" lIns="0" spcFirstLastPara="1" rIns="0" wrap="square" tIns="0">
            <a:noAutofit/>
          </a:bodyPr>
          <a:lstStyle/>
          <a:p>
            <a:pPr indent="0" lvl="0" marL="0" marR="0" rtl="0" algn="l">
              <a:lnSpc>
                <a:spcPct val="127272"/>
              </a:lnSpc>
              <a:spcBef>
                <a:spcPts val="0"/>
              </a:spcBef>
              <a:spcAft>
                <a:spcPts val="0"/>
              </a:spcAft>
              <a:buClr>
                <a:srgbClr val="3B3535"/>
              </a:buClr>
              <a:buSzPts val="1400"/>
              <a:buFont typeface="Alexandria SemiBold"/>
              <a:buNone/>
            </a:pPr>
            <a:r>
              <a:t/>
            </a:r>
            <a:endParaRPr sz="1400">
              <a:solidFill>
                <a:schemeClr val="dk1"/>
              </a:solidFill>
              <a:latin typeface="Calibri"/>
              <a:ea typeface="Calibri"/>
              <a:cs typeface="Calibri"/>
              <a:sym typeface="Calibri"/>
            </a:endParaRPr>
          </a:p>
        </p:txBody>
      </p:sp>
      <p:sp>
        <p:nvSpPr>
          <p:cNvPr id="253" name="Google Shape;253;p34"/>
          <p:cNvSpPr/>
          <p:nvPr/>
        </p:nvSpPr>
        <p:spPr>
          <a:xfrm>
            <a:off x="1607590" y="3047804"/>
            <a:ext cx="1753800" cy="216900"/>
          </a:xfrm>
          <a:prstGeom prst="rect">
            <a:avLst/>
          </a:prstGeom>
          <a:noFill/>
          <a:ln>
            <a:noFill/>
          </a:ln>
        </p:spPr>
        <p:txBody>
          <a:bodyPr anchorCtr="0" anchor="t" bIns="0" lIns="0" spcFirstLastPara="1" rIns="0" wrap="square" tIns="0">
            <a:noAutofit/>
          </a:bodyPr>
          <a:lstStyle/>
          <a:p>
            <a:pPr indent="0" lvl="0" marL="0" marR="0" rtl="0" algn="l">
              <a:lnSpc>
                <a:spcPct val="158823"/>
              </a:lnSpc>
              <a:spcBef>
                <a:spcPts val="0"/>
              </a:spcBef>
              <a:spcAft>
                <a:spcPts val="0"/>
              </a:spcAft>
              <a:buClr>
                <a:srgbClr val="3B3535"/>
              </a:buClr>
              <a:buSzPts val="1100"/>
              <a:buFont typeface="Sora Light"/>
              <a:buNone/>
            </a:pPr>
            <a:r>
              <a:t/>
            </a:r>
            <a:endParaRPr sz="1100">
              <a:solidFill>
                <a:schemeClr val="dk1"/>
              </a:solidFill>
              <a:latin typeface="Calibri"/>
              <a:ea typeface="Calibri"/>
              <a:cs typeface="Calibri"/>
              <a:sym typeface="Calibri"/>
            </a:endParaRPr>
          </a:p>
        </p:txBody>
      </p:sp>
      <p:sp>
        <p:nvSpPr>
          <p:cNvPr id="254" name="Google Shape;254;p34"/>
          <p:cNvSpPr/>
          <p:nvPr/>
        </p:nvSpPr>
        <p:spPr>
          <a:xfrm>
            <a:off x="753913" y="3882309"/>
            <a:ext cx="1585800" cy="222600"/>
          </a:xfrm>
          <a:prstGeom prst="rect">
            <a:avLst/>
          </a:prstGeom>
          <a:noFill/>
          <a:ln>
            <a:noFill/>
          </a:ln>
        </p:spPr>
        <p:txBody>
          <a:bodyPr anchorCtr="0" anchor="t" bIns="0" lIns="0" spcFirstLastPara="1" rIns="0" wrap="square" tIns="0">
            <a:noAutofit/>
          </a:bodyPr>
          <a:lstStyle/>
          <a:p>
            <a:pPr indent="0" lvl="0" marL="0" marR="0" rtl="0" algn="l">
              <a:lnSpc>
                <a:spcPct val="127272"/>
              </a:lnSpc>
              <a:spcBef>
                <a:spcPts val="0"/>
              </a:spcBef>
              <a:spcAft>
                <a:spcPts val="0"/>
              </a:spcAft>
              <a:buClr>
                <a:srgbClr val="3B3535"/>
              </a:buClr>
              <a:buSzPts val="1400"/>
              <a:buFont typeface="Alexandria SemiBold"/>
              <a:buNone/>
            </a:pPr>
            <a:r>
              <a:t/>
            </a:r>
            <a:endParaRPr sz="1400">
              <a:solidFill>
                <a:schemeClr val="dk1"/>
              </a:solidFill>
              <a:latin typeface="Calibri"/>
              <a:ea typeface="Calibri"/>
              <a:cs typeface="Calibri"/>
              <a:sym typeface="Calibri"/>
            </a:endParaRPr>
          </a:p>
        </p:txBody>
      </p:sp>
      <p:sp>
        <p:nvSpPr>
          <p:cNvPr id="255" name="Google Shape;255;p34"/>
          <p:cNvSpPr/>
          <p:nvPr/>
        </p:nvSpPr>
        <p:spPr>
          <a:xfrm>
            <a:off x="488520" y="1918934"/>
            <a:ext cx="28500" cy="2387400"/>
          </a:xfrm>
          <a:prstGeom prst="roundRect">
            <a:avLst>
              <a:gd fmla="val 298550" name="adj"/>
            </a:avLst>
          </a:prstGeom>
          <a:solidFill>
            <a:srgbClr val="BBC2DC"/>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256" name="Google Shape;256;p34"/>
          <p:cNvSpPr/>
          <p:nvPr/>
        </p:nvSpPr>
        <p:spPr>
          <a:xfrm>
            <a:off x="531650" y="4132697"/>
            <a:ext cx="101400" cy="457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chemeClr val="dk1"/>
              </a:buClr>
              <a:buSzPts val="1700"/>
              <a:buFont typeface="Calibri"/>
              <a:buNone/>
            </a:pPr>
            <a:r>
              <a:t/>
            </a:r>
            <a:endParaRPr sz="1700">
              <a:solidFill>
                <a:schemeClr val="dk1"/>
              </a:solidFill>
              <a:latin typeface="Calibri"/>
              <a:ea typeface="Calibri"/>
              <a:cs typeface="Calibri"/>
              <a:sym typeface="Calibri"/>
            </a:endParaRPr>
          </a:p>
        </p:txBody>
      </p:sp>
      <p:sp>
        <p:nvSpPr>
          <p:cNvPr id="257" name="Google Shape;257;p34"/>
          <p:cNvSpPr/>
          <p:nvPr/>
        </p:nvSpPr>
        <p:spPr>
          <a:xfrm>
            <a:off x="339899" y="2997014"/>
            <a:ext cx="304800" cy="304800"/>
          </a:xfrm>
          <a:prstGeom prst="roundRect">
            <a:avLst>
              <a:gd fmla="val 18669" name="adj"/>
            </a:avLst>
          </a:prstGeom>
          <a:solidFill>
            <a:srgbClr val="D5DCF6"/>
          </a:solidFill>
          <a:ln cap="flat" cmpd="sng" w="9525">
            <a:solidFill>
              <a:srgbClr val="BBC2DC"/>
            </a:solidFill>
            <a:prstDash val="solid"/>
            <a:round/>
            <a:headEnd len="sm" w="sm" type="none"/>
            <a:tailEnd len="sm" w="sm" type="none"/>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258" name="Google Shape;258;p34"/>
          <p:cNvSpPr/>
          <p:nvPr/>
        </p:nvSpPr>
        <p:spPr>
          <a:xfrm>
            <a:off x="434493" y="3047804"/>
            <a:ext cx="127800" cy="2139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chemeClr val="dk1"/>
              </a:buClr>
              <a:buSzPts val="1700"/>
              <a:buFont typeface="Calibri"/>
              <a:buNone/>
            </a:pPr>
            <a:r>
              <a:t/>
            </a:r>
            <a:endParaRPr sz="1700">
              <a:solidFill>
                <a:schemeClr val="dk1"/>
              </a:solidFill>
              <a:latin typeface="Calibri"/>
              <a:ea typeface="Calibri"/>
              <a:cs typeface="Calibri"/>
              <a:sym typeface="Calibri"/>
            </a:endParaRPr>
          </a:p>
        </p:txBody>
      </p:sp>
      <p:sp>
        <p:nvSpPr>
          <p:cNvPr id="259" name="Google Shape;259;p34"/>
          <p:cNvSpPr/>
          <p:nvPr/>
        </p:nvSpPr>
        <p:spPr>
          <a:xfrm>
            <a:off x="339899" y="3828985"/>
            <a:ext cx="304800" cy="304800"/>
          </a:xfrm>
          <a:prstGeom prst="roundRect">
            <a:avLst>
              <a:gd fmla="val 18669" name="adj"/>
            </a:avLst>
          </a:prstGeom>
          <a:solidFill>
            <a:srgbClr val="D5DCF6"/>
          </a:solidFill>
          <a:ln cap="flat" cmpd="sng" w="9525">
            <a:solidFill>
              <a:srgbClr val="BBC2DC"/>
            </a:solidFill>
            <a:prstDash val="solid"/>
            <a:round/>
            <a:headEnd len="sm" w="sm" type="none"/>
            <a:tailEnd len="sm" w="sm" type="none"/>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260" name="Google Shape;260;p34"/>
          <p:cNvSpPr/>
          <p:nvPr/>
        </p:nvSpPr>
        <p:spPr>
          <a:xfrm>
            <a:off x="426809" y="3897476"/>
            <a:ext cx="127800" cy="2139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chemeClr val="dk1"/>
              </a:buClr>
              <a:buSzPts val="1700"/>
              <a:buFont typeface="Calibri"/>
              <a:buNone/>
            </a:pPr>
            <a:r>
              <a:t/>
            </a:r>
            <a:endParaRPr sz="1700">
              <a:solidFill>
                <a:schemeClr val="dk1"/>
              </a:solidFill>
              <a:latin typeface="Calibri"/>
              <a:ea typeface="Calibri"/>
              <a:cs typeface="Calibri"/>
              <a:sym typeface="Calibri"/>
            </a:endParaRPr>
          </a:p>
        </p:txBody>
      </p:sp>
      <p:pic>
        <p:nvPicPr>
          <p:cNvPr id="261" name="Google Shape;261;p34"/>
          <p:cNvPicPr preferRelativeResize="0"/>
          <p:nvPr/>
        </p:nvPicPr>
        <p:blipFill rotWithShape="1">
          <a:blip r:embed="rId3">
            <a:alphaModFix/>
          </a:blip>
          <a:srcRect b="0" l="0" r="0" t="0"/>
          <a:stretch/>
        </p:blipFill>
        <p:spPr>
          <a:xfrm>
            <a:off x="3358191" y="567514"/>
            <a:ext cx="2772560" cy="1903969"/>
          </a:xfrm>
          <a:prstGeom prst="rect">
            <a:avLst/>
          </a:prstGeom>
          <a:noFill/>
          <a:ln>
            <a:noFill/>
          </a:ln>
        </p:spPr>
      </p:pic>
      <p:pic>
        <p:nvPicPr>
          <p:cNvPr id="262" name="Google Shape;262;p34"/>
          <p:cNvPicPr preferRelativeResize="0"/>
          <p:nvPr/>
        </p:nvPicPr>
        <p:blipFill rotWithShape="1">
          <a:blip r:embed="rId4">
            <a:alphaModFix/>
          </a:blip>
          <a:srcRect b="0" l="34657" r="0" t="0"/>
          <a:stretch/>
        </p:blipFill>
        <p:spPr>
          <a:xfrm>
            <a:off x="6142512" y="718749"/>
            <a:ext cx="1728352" cy="1601522"/>
          </a:xfrm>
          <a:prstGeom prst="rect">
            <a:avLst/>
          </a:prstGeom>
          <a:noFill/>
          <a:ln>
            <a:noFill/>
          </a:ln>
        </p:spPr>
      </p:pic>
      <p:pic>
        <p:nvPicPr>
          <p:cNvPr id="263" name="Google Shape;263;p34"/>
          <p:cNvPicPr preferRelativeResize="0"/>
          <p:nvPr/>
        </p:nvPicPr>
        <p:blipFill rotWithShape="1">
          <a:blip r:embed="rId5">
            <a:alphaModFix/>
          </a:blip>
          <a:srcRect b="0" l="7137" r="4531" t="0"/>
          <a:stretch/>
        </p:blipFill>
        <p:spPr>
          <a:xfrm>
            <a:off x="7870871" y="1065037"/>
            <a:ext cx="1277947" cy="971427"/>
          </a:xfrm>
          <a:prstGeom prst="rect">
            <a:avLst/>
          </a:prstGeom>
          <a:noFill/>
          <a:ln>
            <a:noFill/>
          </a:ln>
        </p:spPr>
      </p:pic>
      <p:pic>
        <p:nvPicPr>
          <p:cNvPr id="264" name="Google Shape;264;p34"/>
          <p:cNvPicPr preferRelativeResize="0"/>
          <p:nvPr/>
        </p:nvPicPr>
        <p:blipFill rotWithShape="1">
          <a:blip r:embed="rId6">
            <a:alphaModFix/>
          </a:blip>
          <a:srcRect b="0" l="0" r="0" t="0"/>
          <a:stretch/>
        </p:blipFill>
        <p:spPr>
          <a:xfrm>
            <a:off x="3390450" y="2948450"/>
            <a:ext cx="2772550" cy="1902829"/>
          </a:xfrm>
          <a:prstGeom prst="rect">
            <a:avLst/>
          </a:prstGeom>
          <a:noFill/>
          <a:ln>
            <a:noFill/>
          </a:ln>
        </p:spPr>
      </p:pic>
      <p:sp>
        <p:nvSpPr>
          <p:cNvPr id="265" name="Google Shape;265;p34"/>
          <p:cNvSpPr/>
          <p:nvPr/>
        </p:nvSpPr>
        <p:spPr>
          <a:xfrm>
            <a:off x="465348" y="3406254"/>
            <a:ext cx="66300" cy="304800"/>
          </a:xfrm>
          <a:prstGeom prst="downArrow">
            <a:avLst>
              <a:gd fmla="val 50000" name="adj1"/>
              <a:gd fmla="val 50000" name="adj2"/>
            </a:avLst>
          </a:prstGeom>
          <a:solidFill>
            <a:schemeClr val="accent1"/>
          </a:solidFill>
          <a:ln cap="flat" cmpd="sng" w="12700">
            <a:solidFill>
              <a:srgbClr val="1C3052"/>
            </a:solidFill>
            <a:prstDash val="solid"/>
            <a:miter lim="800000"/>
            <a:headEnd len="sm" w="sm" type="none"/>
            <a:tailEnd len="sm" w="sm" type="none"/>
          </a:ln>
        </p:spPr>
        <p:txBody>
          <a:bodyPr anchorCtr="0" anchor="ctr" bIns="28575" lIns="57150" spcFirstLastPara="1" rIns="57150" wrap="square" tIns="28575">
            <a:noAutofit/>
          </a:bodyPr>
          <a:lstStyle/>
          <a:p>
            <a:pPr indent="0" lvl="0" marL="0" marR="0" rtl="0" algn="ctr">
              <a:spcBef>
                <a:spcPts val="0"/>
              </a:spcBef>
              <a:spcAft>
                <a:spcPts val="0"/>
              </a:spcAft>
              <a:buNone/>
            </a:pPr>
            <a:r>
              <a:t/>
            </a:r>
            <a:endParaRPr sz="1100">
              <a:solidFill>
                <a:schemeClr val="lt1"/>
              </a:solidFill>
              <a:latin typeface="Calibri"/>
              <a:ea typeface="Calibri"/>
              <a:cs typeface="Calibri"/>
              <a:sym typeface="Calibri"/>
            </a:endParaRPr>
          </a:p>
        </p:txBody>
      </p:sp>
      <p:sp>
        <p:nvSpPr>
          <p:cNvPr id="266" name="Google Shape;266;p34"/>
          <p:cNvSpPr/>
          <p:nvPr/>
        </p:nvSpPr>
        <p:spPr>
          <a:xfrm>
            <a:off x="474466" y="2553869"/>
            <a:ext cx="66300" cy="304800"/>
          </a:xfrm>
          <a:prstGeom prst="downArrow">
            <a:avLst>
              <a:gd fmla="val 50000" name="adj1"/>
              <a:gd fmla="val 50000" name="adj2"/>
            </a:avLst>
          </a:prstGeom>
          <a:solidFill>
            <a:schemeClr val="accent1"/>
          </a:solidFill>
          <a:ln cap="flat" cmpd="sng" w="12700">
            <a:solidFill>
              <a:srgbClr val="1C3052"/>
            </a:solidFill>
            <a:prstDash val="solid"/>
            <a:miter lim="800000"/>
            <a:headEnd len="sm" w="sm" type="none"/>
            <a:tailEnd len="sm" w="sm" type="none"/>
          </a:ln>
        </p:spPr>
        <p:txBody>
          <a:bodyPr anchorCtr="0" anchor="ctr" bIns="28575" lIns="57150" spcFirstLastPara="1" rIns="57150" wrap="square" tIns="28575">
            <a:noAutofit/>
          </a:bodyPr>
          <a:lstStyle/>
          <a:p>
            <a:pPr indent="0" lvl="0" marL="0" marR="0" rtl="0" algn="ctr">
              <a:spcBef>
                <a:spcPts val="0"/>
              </a:spcBef>
              <a:spcAft>
                <a:spcPts val="0"/>
              </a:spcAft>
              <a:buNone/>
            </a:pPr>
            <a:r>
              <a:t/>
            </a:r>
            <a:endParaRPr sz="1100">
              <a:solidFill>
                <a:schemeClr val="lt1"/>
              </a:solidFill>
              <a:latin typeface="Calibri"/>
              <a:ea typeface="Calibri"/>
              <a:cs typeface="Calibri"/>
              <a:sym typeface="Calibri"/>
            </a:endParaRPr>
          </a:p>
        </p:txBody>
      </p:sp>
      <p:sp>
        <p:nvSpPr>
          <p:cNvPr id="267" name="Google Shape;267;p34"/>
          <p:cNvSpPr/>
          <p:nvPr/>
        </p:nvSpPr>
        <p:spPr>
          <a:xfrm>
            <a:off x="474465" y="1649008"/>
            <a:ext cx="66300" cy="304800"/>
          </a:xfrm>
          <a:prstGeom prst="downArrow">
            <a:avLst>
              <a:gd fmla="val 50000" name="adj1"/>
              <a:gd fmla="val 50000" name="adj2"/>
            </a:avLst>
          </a:prstGeom>
          <a:solidFill>
            <a:schemeClr val="accent1"/>
          </a:solidFill>
          <a:ln cap="flat" cmpd="sng" w="12700">
            <a:solidFill>
              <a:srgbClr val="1C3052"/>
            </a:solidFill>
            <a:prstDash val="solid"/>
            <a:miter lim="800000"/>
            <a:headEnd len="sm" w="sm" type="none"/>
            <a:tailEnd len="sm" w="sm" type="none"/>
          </a:ln>
        </p:spPr>
        <p:txBody>
          <a:bodyPr anchorCtr="0" anchor="ctr" bIns="28575" lIns="57150" spcFirstLastPara="1" rIns="57150" wrap="square" tIns="28575">
            <a:noAutofit/>
          </a:bodyPr>
          <a:lstStyle/>
          <a:p>
            <a:pPr indent="0" lvl="0" marL="0" marR="0" rtl="0" algn="ctr">
              <a:spcBef>
                <a:spcPts val="0"/>
              </a:spcBef>
              <a:spcAft>
                <a:spcPts val="0"/>
              </a:spcAft>
              <a:buNone/>
            </a:pPr>
            <a:r>
              <a:t/>
            </a:r>
            <a:endParaRPr sz="1100">
              <a:solidFill>
                <a:schemeClr val="lt1"/>
              </a:solidFill>
              <a:latin typeface="Calibri"/>
              <a:ea typeface="Calibri"/>
              <a:cs typeface="Calibri"/>
              <a:sym typeface="Calibri"/>
            </a:endParaRPr>
          </a:p>
        </p:txBody>
      </p:sp>
      <p:sp>
        <p:nvSpPr>
          <p:cNvPr id="268" name="Google Shape;268;p34"/>
          <p:cNvSpPr/>
          <p:nvPr/>
        </p:nvSpPr>
        <p:spPr>
          <a:xfrm>
            <a:off x="465348" y="4209212"/>
            <a:ext cx="66300" cy="304800"/>
          </a:xfrm>
          <a:prstGeom prst="downArrow">
            <a:avLst>
              <a:gd fmla="val 50000" name="adj1"/>
              <a:gd fmla="val 50000" name="adj2"/>
            </a:avLst>
          </a:prstGeom>
          <a:solidFill>
            <a:schemeClr val="accent1"/>
          </a:solidFill>
          <a:ln cap="flat" cmpd="sng" w="12700">
            <a:solidFill>
              <a:srgbClr val="1C3052"/>
            </a:solidFill>
            <a:prstDash val="solid"/>
            <a:miter lim="800000"/>
            <a:headEnd len="sm" w="sm" type="none"/>
            <a:tailEnd len="sm" w="sm" type="none"/>
          </a:ln>
        </p:spPr>
        <p:txBody>
          <a:bodyPr anchorCtr="0" anchor="ctr" bIns="28575" lIns="57150" spcFirstLastPara="1" rIns="57150" wrap="square" tIns="28575">
            <a:noAutofit/>
          </a:bodyPr>
          <a:lstStyle/>
          <a:p>
            <a:pPr indent="0" lvl="0" marL="0" marR="0" rtl="0" algn="ctr">
              <a:spcBef>
                <a:spcPts val="0"/>
              </a:spcBef>
              <a:spcAft>
                <a:spcPts val="0"/>
              </a:spcAft>
              <a:buNone/>
            </a:pPr>
            <a:r>
              <a:t/>
            </a:r>
            <a:endParaRPr sz="1100">
              <a:solidFill>
                <a:schemeClr val="lt1"/>
              </a:solidFill>
              <a:latin typeface="Calibri"/>
              <a:ea typeface="Calibri"/>
              <a:cs typeface="Calibri"/>
              <a:sym typeface="Calibri"/>
            </a:endParaRPr>
          </a:p>
        </p:txBody>
      </p:sp>
      <p:sp>
        <p:nvSpPr>
          <p:cNvPr id="269" name="Google Shape;269;p34"/>
          <p:cNvSpPr txBox="1"/>
          <p:nvPr/>
        </p:nvSpPr>
        <p:spPr>
          <a:xfrm>
            <a:off x="4324306" y="2531593"/>
            <a:ext cx="4278000" cy="273300"/>
          </a:xfrm>
          <a:prstGeom prst="rect">
            <a:avLst/>
          </a:prstGeom>
          <a:noFill/>
          <a:ln>
            <a:noFill/>
          </a:ln>
        </p:spPr>
        <p:txBody>
          <a:bodyPr anchorCtr="0" anchor="t" bIns="28575" lIns="57150" spcFirstLastPara="1" rIns="57150" wrap="square" tIns="28575">
            <a:spAutoFit/>
          </a:bodyPr>
          <a:lstStyle/>
          <a:p>
            <a:pPr indent="0" lvl="0" marL="0" marR="0" rtl="0" algn="l">
              <a:spcBef>
                <a:spcPts val="0"/>
              </a:spcBef>
              <a:spcAft>
                <a:spcPts val="0"/>
              </a:spcAft>
              <a:buNone/>
            </a:pPr>
            <a:r>
              <a:rPr lang="en-GB">
                <a:solidFill>
                  <a:schemeClr val="lt1"/>
                </a:solidFill>
                <a:latin typeface="Calibri"/>
                <a:ea typeface="Calibri"/>
                <a:cs typeface="Calibri"/>
                <a:sym typeface="Calibri"/>
              </a:rPr>
              <a:t>Complete 1D Temporal CNN Model for EMG Processing</a:t>
            </a:r>
            <a:endParaRPr>
              <a:solidFill>
                <a:schemeClr val="lt1"/>
              </a:solidFill>
              <a:latin typeface="Calibri"/>
              <a:ea typeface="Calibri"/>
              <a:cs typeface="Calibri"/>
              <a:sym typeface="Calibri"/>
            </a:endParaRPr>
          </a:p>
        </p:txBody>
      </p:sp>
      <p:sp>
        <p:nvSpPr>
          <p:cNvPr id="270" name="Google Shape;270;p34"/>
          <p:cNvSpPr txBox="1"/>
          <p:nvPr/>
        </p:nvSpPr>
        <p:spPr>
          <a:xfrm>
            <a:off x="6276622" y="3570914"/>
            <a:ext cx="2753400" cy="457800"/>
          </a:xfrm>
          <a:prstGeom prst="rect">
            <a:avLst/>
          </a:prstGeom>
          <a:noFill/>
          <a:ln>
            <a:noFill/>
          </a:ln>
        </p:spPr>
        <p:txBody>
          <a:bodyPr anchorCtr="0" anchor="t" bIns="28575" lIns="57150" spcFirstLastPara="1" rIns="57150" wrap="square" tIns="28575">
            <a:spAutoFit/>
          </a:bodyPr>
          <a:lstStyle/>
          <a:p>
            <a:pPr indent="0" lvl="0" marL="0" marR="0" rtl="0" algn="l">
              <a:spcBef>
                <a:spcPts val="0"/>
              </a:spcBef>
              <a:spcAft>
                <a:spcPts val="0"/>
              </a:spcAft>
              <a:buNone/>
            </a:pPr>
            <a:r>
              <a:rPr lang="en-GB" sz="1300">
                <a:solidFill>
                  <a:schemeClr val="lt1"/>
                </a:solidFill>
                <a:latin typeface="Calibri"/>
                <a:ea typeface="Calibri"/>
                <a:cs typeface="Calibri"/>
                <a:sym typeface="Calibri"/>
              </a:rPr>
              <a:t> Detailed View of Layer 1 – Action Potential Detection in the CNN Model</a:t>
            </a:r>
            <a:endParaRPr sz="1300">
              <a:solidFill>
                <a:schemeClr val="lt1"/>
              </a:solidFill>
              <a:latin typeface="Calibri"/>
              <a:ea typeface="Calibri"/>
              <a:cs typeface="Calibri"/>
              <a:sym typeface="Calibri"/>
            </a:endParaRPr>
          </a:p>
        </p:txBody>
      </p:sp>
      <p:sp>
        <p:nvSpPr>
          <p:cNvPr id="271" name="Google Shape;271;p34"/>
          <p:cNvSpPr txBox="1"/>
          <p:nvPr/>
        </p:nvSpPr>
        <p:spPr>
          <a:xfrm>
            <a:off x="8887508" y="-10680"/>
            <a:ext cx="246600" cy="196200"/>
          </a:xfrm>
          <a:prstGeom prst="rect">
            <a:avLst/>
          </a:prstGeom>
          <a:noFill/>
          <a:ln>
            <a:noFill/>
          </a:ln>
        </p:spPr>
        <p:txBody>
          <a:bodyPr anchorCtr="0" anchor="t" bIns="28575" lIns="57150" spcFirstLastPara="1" rIns="57150" wrap="square" tIns="28575">
            <a:spAutoFit/>
          </a:bodyPr>
          <a:lstStyle/>
          <a:p>
            <a:pPr indent="0" lvl="0" marL="0" marR="0" rtl="0" algn="l">
              <a:spcBef>
                <a:spcPts val="0"/>
              </a:spcBef>
              <a:spcAft>
                <a:spcPts val="0"/>
              </a:spcAft>
              <a:buNone/>
            </a:pPr>
            <a:r>
              <a:t/>
            </a:r>
            <a:endParaRPr sz="900"/>
          </a:p>
        </p:txBody>
      </p:sp>
      <p:sp>
        <p:nvSpPr>
          <p:cNvPr id="272" name="Google Shape;272;p34"/>
          <p:cNvSpPr txBox="1"/>
          <p:nvPr/>
        </p:nvSpPr>
        <p:spPr>
          <a:xfrm>
            <a:off x="76175" y="1304125"/>
            <a:ext cx="2847000" cy="383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200" u="sng">
                <a:solidFill>
                  <a:schemeClr val="lt1"/>
                </a:solidFill>
              </a:rPr>
              <a:t>INPUT :- ( Raw EMG Data )</a:t>
            </a:r>
            <a:endParaRPr sz="1200" u="sng">
              <a:solidFill>
                <a:schemeClr val="lt1"/>
              </a:solidFill>
            </a:endParaRPr>
          </a:p>
        </p:txBody>
      </p:sp>
      <p:sp>
        <p:nvSpPr>
          <p:cNvPr id="273" name="Google Shape;273;p34"/>
          <p:cNvSpPr txBox="1"/>
          <p:nvPr/>
        </p:nvSpPr>
        <p:spPr>
          <a:xfrm>
            <a:off x="869150" y="1679150"/>
            <a:ext cx="2190900" cy="2272800"/>
          </a:xfrm>
          <a:prstGeom prst="rect">
            <a:avLst/>
          </a:prstGeom>
          <a:noFill/>
          <a:ln>
            <a:noFill/>
          </a:ln>
        </p:spPr>
        <p:txBody>
          <a:bodyPr anchorCtr="0" anchor="t" bIns="91425" lIns="91425" spcFirstLastPara="1" rIns="91425" wrap="square" tIns="91425">
            <a:noAutofit/>
          </a:bodyPr>
          <a:lstStyle/>
          <a:p>
            <a:pPr indent="0" lvl="0" marL="0" rtl="0" algn="l">
              <a:lnSpc>
                <a:spcPct val="127272"/>
              </a:lnSpc>
              <a:spcBef>
                <a:spcPts val="0"/>
              </a:spcBef>
              <a:spcAft>
                <a:spcPts val="0"/>
              </a:spcAft>
              <a:buNone/>
            </a:pPr>
            <a:r>
              <a:rPr b="1" lang="en-GB" sz="1900">
                <a:solidFill>
                  <a:schemeClr val="lt1"/>
                </a:solidFill>
                <a:latin typeface="Alexandria SemiBold"/>
                <a:ea typeface="Alexandria SemiBold"/>
                <a:cs typeface="Alexandria SemiBold"/>
                <a:sym typeface="Alexandria SemiBold"/>
              </a:rPr>
              <a:t>1</a:t>
            </a:r>
            <a:r>
              <a:rPr b="1" baseline="30000" lang="en-GB" sz="1900">
                <a:solidFill>
                  <a:schemeClr val="lt1"/>
                </a:solidFill>
                <a:latin typeface="Alexandria SemiBold"/>
                <a:ea typeface="Alexandria SemiBold"/>
                <a:cs typeface="Alexandria SemiBold"/>
                <a:sym typeface="Alexandria SemiBold"/>
              </a:rPr>
              <a:t>st </a:t>
            </a:r>
            <a:r>
              <a:rPr b="1" lang="en-GB" sz="1900">
                <a:solidFill>
                  <a:schemeClr val="lt1"/>
                </a:solidFill>
                <a:latin typeface="Alexandria SemiBold"/>
                <a:ea typeface="Alexandria SemiBold"/>
                <a:cs typeface="Alexandria SemiBold"/>
                <a:sym typeface="Alexandria SemiBold"/>
              </a:rPr>
              <a:t>Layer</a:t>
            </a:r>
            <a:r>
              <a:rPr lang="en-GB" sz="2200">
                <a:solidFill>
                  <a:schemeClr val="lt1"/>
                </a:solidFill>
                <a:latin typeface="Calibri"/>
                <a:ea typeface="Calibri"/>
                <a:cs typeface="Calibri"/>
                <a:sym typeface="Calibri"/>
              </a:rPr>
              <a:t> -</a:t>
            </a:r>
            <a:r>
              <a:rPr lang="en-GB" sz="2000">
                <a:solidFill>
                  <a:schemeClr val="lt1"/>
                </a:solidFill>
                <a:latin typeface="Calibri"/>
                <a:ea typeface="Calibri"/>
                <a:cs typeface="Calibri"/>
                <a:sym typeface="Calibri"/>
              </a:rPr>
              <a:t> </a:t>
            </a:r>
            <a:r>
              <a:rPr lang="en-GB" sz="1500">
                <a:solidFill>
                  <a:schemeClr val="lt1"/>
                </a:solidFill>
                <a:latin typeface="Calibri"/>
                <a:ea typeface="Calibri"/>
                <a:cs typeface="Calibri"/>
                <a:sym typeface="Calibri"/>
              </a:rPr>
              <a:t>Detects APs of different freq ranges</a:t>
            </a:r>
            <a:endParaRPr sz="1500">
              <a:solidFill>
                <a:schemeClr val="lt1"/>
              </a:solidFill>
              <a:latin typeface="Calibri"/>
              <a:ea typeface="Calibri"/>
              <a:cs typeface="Calibri"/>
              <a:sym typeface="Calibri"/>
            </a:endParaRPr>
          </a:p>
          <a:p>
            <a:pPr indent="0" lvl="0" marL="0" rtl="0" algn="l">
              <a:lnSpc>
                <a:spcPct val="127272"/>
              </a:lnSpc>
              <a:spcBef>
                <a:spcPts val="0"/>
              </a:spcBef>
              <a:spcAft>
                <a:spcPts val="0"/>
              </a:spcAft>
              <a:buNone/>
            </a:pPr>
            <a:r>
              <a:t/>
            </a:r>
            <a:endParaRPr sz="1500">
              <a:solidFill>
                <a:schemeClr val="lt1"/>
              </a:solidFill>
              <a:latin typeface="Calibri"/>
              <a:ea typeface="Calibri"/>
              <a:cs typeface="Calibri"/>
              <a:sym typeface="Calibri"/>
            </a:endParaRPr>
          </a:p>
          <a:p>
            <a:pPr indent="0" lvl="0" marL="0" rtl="0" algn="l">
              <a:lnSpc>
                <a:spcPct val="127272"/>
              </a:lnSpc>
              <a:spcBef>
                <a:spcPts val="0"/>
              </a:spcBef>
              <a:spcAft>
                <a:spcPts val="0"/>
              </a:spcAft>
              <a:buNone/>
            </a:pPr>
            <a:r>
              <a:rPr lang="en-GB" sz="2000">
                <a:solidFill>
                  <a:schemeClr val="lt1"/>
                </a:solidFill>
              </a:rPr>
              <a:t>2nd Layer -</a:t>
            </a:r>
            <a:r>
              <a:rPr lang="en-GB" sz="1200">
                <a:solidFill>
                  <a:schemeClr val="lt1"/>
                </a:solidFill>
              </a:rPr>
              <a:t> Recognises patterns in the APs</a:t>
            </a:r>
            <a:endParaRPr sz="1200">
              <a:solidFill>
                <a:schemeClr val="lt1"/>
              </a:solidFill>
            </a:endParaRPr>
          </a:p>
        </p:txBody>
      </p:sp>
      <p:sp>
        <p:nvSpPr>
          <p:cNvPr id="274" name="Google Shape;274;p34"/>
          <p:cNvSpPr txBox="1"/>
          <p:nvPr/>
        </p:nvSpPr>
        <p:spPr>
          <a:xfrm>
            <a:off x="869150" y="3897475"/>
            <a:ext cx="1884600" cy="61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chemeClr val="lt1"/>
                </a:solidFill>
              </a:rPr>
              <a:t>MLP - </a:t>
            </a:r>
            <a:r>
              <a:rPr lang="en-GB" sz="1200">
                <a:solidFill>
                  <a:schemeClr val="lt1"/>
                </a:solidFill>
              </a:rPr>
              <a:t>Servo Angle Prediction</a:t>
            </a:r>
            <a:endParaRPr sz="1200">
              <a:solidFill>
                <a:schemeClr val="lt1"/>
              </a:solidFill>
            </a:endParaRPr>
          </a:p>
          <a:p>
            <a:pPr indent="0" lvl="0" marL="0" rtl="0" algn="l">
              <a:spcBef>
                <a:spcPts val="0"/>
              </a:spcBef>
              <a:spcAft>
                <a:spcPts val="0"/>
              </a:spcAft>
              <a:buNone/>
            </a:pPr>
            <a:r>
              <a:t/>
            </a:r>
            <a:endParaRPr sz="1200">
              <a:solidFill>
                <a:schemeClr val="dk1"/>
              </a:solidFill>
            </a:endParaRPr>
          </a:p>
        </p:txBody>
      </p:sp>
      <p:sp>
        <p:nvSpPr>
          <p:cNvPr id="275" name="Google Shape;275;p34"/>
          <p:cNvSpPr txBox="1"/>
          <p:nvPr/>
        </p:nvSpPr>
        <p:spPr>
          <a:xfrm>
            <a:off x="234950" y="4713825"/>
            <a:ext cx="2190900" cy="33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100" u="sng">
                <a:solidFill>
                  <a:schemeClr val="lt1"/>
                </a:solidFill>
              </a:rPr>
              <a:t>Output :- ( Servo Motor Angles )</a:t>
            </a:r>
            <a:endParaRPr sz="1100" u="sng">
              <a:solidFill>
                <a:schemeClr val="lt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8">
                                  <p:stCondLst>
                                    <p:cond delay="0"/>
                                  </p:stCondLst>
                                  <p:childTnLst>
                                    <p:set>
                                      <p:cBhvr>
                                        <p:cTn dur="1" fill="hold">
                                          <p:stCondLst>
                                            <p:cond delay="0"/>
                                          </p:stCondLst>
                                        </p:cTn>
                                        <p:tgtEl>
                                          <p:spTgt spid="273"/>
                                        </p:tgtEl>
                                        <p:attrNameLst>
                                          <p:attrName>style.visibility</p:attrName>
                                        </p:attrNameLst>
                                      </p:cBhvr>
                                      <p:to>
                                        <p:strVal val="visible"/>
                                      </p:to>
                                    </p:set>
                                    <p:anim calcmode="lin" valueType="num">
                                      <p:cBhvr additive="base">
                                        <p:cTn dur="1000"/>
                                        <p:tgtEl>
                                          <p:spTgt spid="273"/>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23" presetSubtype="16">
                                  <p:stCondLst>
                                    <p:cond delay="0"/>
                                  </p:stCondLst>
                                  <p:childTnLst>
                                    <p:set>
                                      <p:cBhvr>
                                        <p:cTn dur="1" fill="hold">
                                          <p:stCondLst>
                                            <p:cond delay="0"/>
                                          </p:stCondLst>
                                        </p:cTn>
                                        <p:tgtEl>
                                          <p:spTgt spid="261"/>
                                        </p:tgtEl>
                                        <p:attrNameLst>
                                          <p:attrName>style.visibility</p:attrName>
                                        </p:attrNameLst>
                                      </p:cBhvr>
                                      <p:to>
                                        <p:strVal val="visible"/>
                                      </p:to>
                                    </p:set>
                                    <p:anim calcmode="lin" valueType="num">
                                      <p:cBhvr additive="base">
                                        <p:cTn dur="1000"/>
                                        <p:tgtEl>
                                          <p:spTgt spid="261"/>
                                        </p:tgtEl>
                                        <p:attrNameLst>
                                          <p:attrName>ppt_w</p:attrName>
                                        </p:attrNameLst>
                                      </p:cBhvr>
                                      <p:tavLst>
                                        <p:tav fmla="" tm="0">
                                          <p:val>
                                            <p:strVal val="0"/>
                                          </p:val>
                                        </p:tav>
                                        <p:tav fmla="" tm="100000">
                                          <p:val>
                                            <p:strVal val="#ppt_w"/>
                                          </p:val>
                                        </p:tav>
                                      </p:tavLst>
                                    </p:anim>
                                    <p:anim calcmode="lin" valueType="num">
                                      <p:cBhvr additive="base">
                                        <p:cTn dur="1000"/>
                                        <p:tgtEl>
                                          <p:spTgt spid="261"/>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262"/>
                                        </p:tgtEl>
                                        <p:attrNameLst>
                                          <p:attrName>style.visibility</p:attrName>
                                        </p:attrNameLst>
                                      </p:cBhvr>
                                      <p:to>
                                        <p:strVal val="visible"/>
                                      </p:to>
                                    </p:set>
                                    <p:anim calcmode="lin" valueType="num">
                                      <p:cBhvr additive="base">
                                        <p:cTn dur="1000"/>
                                        <p:tgtEl>
                                          <p:spTgt spid="262"/>
                                        </p:tgtEl>
                                        <p:attrNameLst>
                                          <p:attrName>ppt_w</p:attrName>
                                        </p:attrNameLst>
                                      </p:cBhvr>
                                      <p:tavLst>
                                        <p:tav fmla="" tm="0">
                                          <p:val>
                                            <p:strVal val="0"/>
                                          </p:val>
                                        </p:tav>
                                        <p:tav fmla="" tm="100000">
                                          <p:val>
                                            <p:strVal val="#ppt_w"/>
                                          </p:val>
                                        </p:tav>
                                      </p:tavLst>
                                    </p:anim>
                                    <p:anim calcmode="lin" valueType="num">
                                      <p:cBhvr additive="base">
                                        <p:cTn dur="1000"/>
                                        <p:tgtEl>
                                          <p:spTgt spid="262"/>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263"/>
                                        </p:tgtEl>
                                        <p:attrNameLst>
                                          <p:attrName>style.visibility</p:attrName>
                                        </p:attrNameLst>
                                      </p:cBhvr>
                                      <p:to>
                                        <p:strVal val="visible"/>
                                      </p:to>
                                    </p:set>
                                    <p:anim calcmode="lin" valueType="num">
                                      <p:cBhvr additive="base">
                                        <p:cTn dur="1000"/>
                                        <p:tgtEl>
                                          <p:spTgt spid="263"/>
                                        </p:tgtEl>
                                        <p:attrNameLst>
                                          <p:attrName>ppt_w</p:attrName>
                                        </p:attrNameLst>
                                      </p:cBhvr>
                                      <p:tavLst>
                                        <p:tav fmla="" tm="0">
                                          <p:val>
                                            <p:strVal val="0"/>
                                          </p:val>
                                        </p:tav>
                                        <p:tav fmla="" tm="100000">
                                          <p:val>
                                            <p:strVal val="#ppt_w"/>
                                          </p:val>
                                        </p:tav>
                                      </p:tavLst>
                                    </p:anim>
                                    <p:anim calcmode="lin" valueType="num">
                                      <p:cBhvr additive="base">
                                        <p:cTn dur="1000"/>
                                        <p:tgtEl>
                                          <p:spTgt spid="263"/>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269"/>
                                        </p:tgtEl>
                                        <p:attrNameLst>
                                          <p:attrName>style.visibility</p:attrName>
                                        </p:attrNameLst>
                                      </p:cBhvr>
                                      <p:to>
                                        <p:strVal val="visible"/>
                                      </p:to>
                                    </p:set>
                                    <p:anim calcmode="lin" valueType="num">
                                      <p:cBhvr additive="base">
                                        <p:cTn dur="1000"/>
                                        <p:tgtEl>
                                          <p:spTgt spid="269"/>
                                        </p:tgtEl>
                                        <p:attrNameLst>
                                          <p:attrName>ppt_w</p:attrName>
                                        </p:attrNameLst>
                                      </p:cBhvr>
                                      <p:tavLst>
                                        <p:tav fmla="" tm="0">
                                          <p:val>
                                            <p:strVal val="0"/>
                                          </p:val>
                                        </p:tav>
                                        <p:tav fmla="" tm="100000">
                                          <p:val>
                                            <p:strVal val="#ppt_w"/>
                                          </p:val>
                                        </p:tav>
                                      </p:tavLst>
                                    </p:anim>
                                    <p:anim calcmode="lin" valueType="num">
                                      <p:cBhvr additive="base">
                                        <p:cTn dur="1000"/>
                                        <p:tgtEl>
                                          <p:spTgt spid="269"/>
                                        </p:tgtEl>
                                        <p:attrNameLst>
                                          <p:attrName>ppt_h</p:attrName>
                                        </p:attrNameLst>
                                      </p:cBhvr>
                                      <p:tavLst>
                                        <p:tav fmla="" tm="0">
                                          <p:val>
                                            <p:strVal val="0"/>
                                          </p:val>
                                        </p:tav>
                                        <p:tav fmla="" tm="100000">
                                          <p:val>
                                            <p:strVal val="#ppt_h"/>
                                          </p:val>
                                        </p:tav>
                                      </p:tavLst>
                                    </p:anim>
                                  </p:childTnLst>
                                </p:cTn>
                              </p:par>
                            </p:childTnLst>
                          </p:cTn>
                        </p:par>
                        <p:par>
                          <p:cTn fill="hold">
                            <p:stCondLst>
                              <p:cond delay="2000"/>
                            </p:stCondLst>
                            <p:childTnLst>
                              <p:par>
                                <p:cTn fill="hold" nodeType="afterEffect" presetClass="entr" presetID="2" presetSubtype="4">
                                  <p:stCondLst>
                                    <p:cond delay="0"/>
                                  </p:stCondLst>
                                  <p:childTnLst>
                                    <p:set>
                                      <p:cBhvr>
                                        <p:cTn dur="1" fill="hold">
                                          <p:stCondLst>
                                            <p:cond delay="0"/>
                                          </p:stCondLst>
                                        </p:cTn>
                                        <p:tgtEl>
                                          <p:spTgt spid="264"/>
                                        </p:tgtEl>
                                        <p:attrNameLst>
                                          <p:attrName>style.visibility</p:attrName>
                                        </p:attrNameLst>
                                      </p:cBhvr>
                                      <p:to>
                                        <p:strVal val="visible"/>
                                      </p:to>
                                    </p:set>
                                    <p:anim calcmode="lin" valueType="num">
                                      <p:cBhvr additive="base">
                                        <p:cTn dur="1000"/>
                                        <p:tgtEl>
                                          <p:spTgt spid="264"/>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270"/>
                                        </p:tgtEl>
                                        <p:attrNameLst>
                                          <p:attrName>style.visibility</p:attrName>
                                        </p:attrNameLst>
                                      </p:cBhvr>
                                      <p:to>
                                        <p:strVal val="visible"/>
                                      </p:to>
                                    </p:set>
                                    <p:anim calcmode="lin" valueType="num">
                                      <p:cBhvr additive="base">
                                        <p:cTn dur="1000"/>
                                        <p:tgtEl>
                                          <p:spTgt spid="270"/>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 name="Shape 68"/>
        <p:cNvGrpSpPr/>
        <p:nvPr/>
      </p:nvGrpSpPr>
      <p:grpSpPr>
        <a:xfrm>
          <a:off x="0" y="0"/>
          <a:ext cx="0" cy="0"/>
          <a:chOff x="0" y="0"/>
          <a:chExt cx="0" cy="0"/>
        </a:xfrm>
      </p:grpSpPr>
      <p:sp>
        <p:nvSpPr>
          <p:cNvPr id="69" name="Google Shape;69;p17"/>
          <p:cNvSpPr txBox="1"/>
          <p:nvPr/>
        </p:nvSpPr>
        <p:spPr>
          <a:xfrm>
            <a:off x="448600" y="497900"/>
            <a:ext cx="8173200" cy="426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3000">
                <a:solidFill>
                  <a:schemeClr val="lt1"/>
                </a:solidFill>
              </a:rPr>
              <a:t>Project Topic </a:t>
            </a:r>
            <a:endParaRPr sz="3000">
              <a:solidFill>
                <a:schemeClr val="lt1"/>
              </a:solidFill>
            </a:endParaRPr>
          </a:p>
        </p:txBody>
      </p:sp>
      <p:sp>
        <p:nvSpPr>
          <p:cNvPr id="70" name="Google Shape;70;p17"/>
          <p:cNvSpPr/>
          <p:nvPr/>
        </p:nvSpPr>
        <p:spPr>
          <a:xfrm>
            <a:off x="2996825" y="638825"/>
            <a:ext cx="1291800" cy="3759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1" name="Google Shape;71;p17"/>
          <p:cNvSpPr txBox="1"/>
          <p:nvPr/>
        </p:nvSpPr>
        <p:spPr>
          <a:xfrm>
            <a:off x="4652725" y="544875"/>
            <a:ext cx="3792900" cy="2746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GB" sz="3100">
                <a:solidFill>
                  <a:schemeClr val="lt1"/>
                </a:solidFill>
              </a:rPr>
              <a:t>Design and development of a Bionic Arm using 4 channel EMG signals</a:t>
            </a:r>
            <a:endParaRPr sz="3100">
              <a:solidFill>
                <a:schemeClr val="lt1"/>
              </a:solidFill>
            </a:endParaRPr>
          </a:p>
          <a:p>
            <a:pPr indent="0" lvl="0" marL="0" rtl="0" algn="l">
              <a:spcBef>
                <a:spcPts val="0"/>
              </a:spcBef>
              <a:spcAft>
                <a:spcPts val="0"/>
              </a:spcAft>
              <a:buNone/>
            </a:pPr>
            <a:r>
              <a:t/>
            </a:r>
            <a:endParaRPr sz="4400">
              <a:solidFill>
                <a:schemeClr val="lt1"/>
              </a:solidFill>
            </a:endParaRPr>
          </a:p>
        </p:txBody>
      </p:sp>
      <p:sp>
        <p:nvSpPr>
          <p:cNvPr id="72" name="Google Shape;72;p17"/>
          <p:cNvSpPr txBox="1"/>
          <p:nvPr/>
        </p:nvSpPr>
        <p:spPr>
          <a:xfrm>
            <a:off x="695175" y="2048000"/>
            <a:ext cx="3088500" cy="253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p:txBody>
      </p:sp>
      <p:pic>
        <p:nvPicPr>
          <p:cNvPr descr="preencoded.png" id="73" name="Google Shape;73;p17"/>
          <p:cNvPicPr preferRelativeResize="0"/>
          <p:nvPr/>
        </p:nvPicPr>
        <p:blipFill rotWithShape="1">
          <a:blip r:embed="rId3">
            <a:alphaModFix/>
          </a:blip>
          <a:srcRect b="0" l="0" r="0" t="0"/>
          <a:stretch/>
        </p:blipFill>
        <p:spPr>
          <a:xfrm>
            <a:off x="860425" y="1602925"/>
            <a:ext cx="2136400" cy="29580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2">
                                  <p:stCondLst>
                                    <p:cond delay="0"/>
                                  </p:stCondLst>
                                  <p:childTnLst>
                                    <p:set>
                                      <p:cBhvr>
                                        <p:cTn dur="1" fill="hold">
                                          <p:stCondLst>
                                            <p:cond delay="0"/>
                                          </p:stCondLst>
                                        </p:cTn>
                                        <p:tgtEl>
                                          <p:spTgt spid="71">
                                            <p:txEl>
                                              <p:pRg end="0" st="0"/>
                                            </p:txEl>
                                          </p:spTgt>
                                        </p:tgtEl>
                                        <p:attrNameLst>
                                          <p:attrName>style.visibility</p:attrName>
                                        </p:attrNameLst>
                                      </p:cBhvr>
                                      <p:to>
                                        <p:strVal val="visible"/>
                                      </p:to>
                                    </p:set>
                                    <p:anim calcmode="lin" valueType="num">
                                      <p:cBhvr additive="base">
                                        <p:cTn dur="2500"/>
                                        <p:tgtEl>
                                          <p:spTgt spid="71">
                                            <p:txEl>
                                              <p:pRg end="0" st="0"/>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2500"/>
                            </p:stCondLst>
                            <p:childTnLst>
                              <p:par>
                                <p:cTn fill="hold" nodeType="afterEffect" presetClass="entr" presetID="2" presetSubtype="2">
                                  <p:stCondLst>
                                    <p:cond delay="0"/>
                                  </p:stCondLst>
                                  <p:childTnLst>
                                    <p:set>
                                      <p:cBhvr>
                                        <p:cTn dur="1" fill="hold">
                                          <p:stCondLst>
                                            <p:cond delay="0"/>
                                          </p:stCondLst>
                                        </p:cTn>
                                        <p:tgtEl>
                                          <p:spTgt spid="71">
                                            <p:txEl>
                                              <p:pRg end="1" st="1"/>
                                            </p:txEl>
                                          </p:spTgt>
                                        </p:tgtEl>
                                        <p:attrNameLst>
                                          <p:attrName>style.visibility</p:attrName>
                                        </p:attrNameLst>
                                      </p:cBhvr>
                                      <p:to>
                                        <p:strVal val="visible"/>
                                      </p:to>
                                    </p:set>
                                    <p:anim calcmode="lin" valueType="num">
                                      <p:cBhvr additive="base">
                                        <p:cTn dur="2500"/>
                                        <p:tgtEl>
                                          <p:spTgt spid="71">
                                            <p:txEl>
                                              <p:pRg end="1" st="1"/>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5000"/>
                            </p:stCondLst>
                            <p:childTnLst>
                              <p:par>
                                <p:cTn fill="hold" nodeType="afterEffect" presetClass="entr" presetID="2" presetSubtype="8">
                                  <p:stCondLst>
                                    <p:cond delay="0"/>
                                  </p:stCondLst>
                                  <p:childTnLst>
                                    <p:set>
                                      <p:cBhvr>
                                        <p:cTn dur="1" fill="hold">
                                          <p:stCondLst>
                                            <p:cond delay="0"/>
                                          </p:stCondLst>
                                        </p:cTn>
                                        <p:tgtEl>
                                          <p:spTgt spid="73"/>
                                        </p:tgtEl>
                                        <p:attrNameLst>
                                          <p:attrName>style.visibility</p:attrName>
                                        </p:attrNameLst>
                                      </p:cBhvr>
                                      <p:to>
                                        <p:strVal val="visible"/>
                                      </p:to>
                                    </p:set>
                                    <p:anim calcmode="lin" valueType="num">
                                      <p:cBhvr additive="base">
                                        <p:cTn dur="1000"/>
                                        <p:tgtEl>
                                          <p:spTgt spid="73"/>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35"/>
          <p:cNvSpPr/>
          <p:nvPr/>
        </p:nvSpPr>
        <p:spPr>
          <a:xfrm>
            <a:off x="370034" y="114504"/>
            <a:ext cx="3563400" cy="445500"/>
          </a:xfrm>
          <a:prstGeom prst="rect">
            <a:avLst/>
          </a:prstGeom>
          <a:noFill/>
          <a:ln>
            <a:noFill/>
          </a:ln>
        </p:spPr>
        <p:txBody>
          <a:bodyPr anchorCtr="0" anchor="t" bIns="0" lIns="0" spcFirstLastPara="1" rIns="0" wrap="square" tIns="0">
            <a:noAutofit/>
          </a:bodyPr>
          <a:lstStyle/>
          <a:p>
            <a:pPr indent="0" lvl="0" marL="0" marR="0" rtl="0" algn="l">
              <a:lnSpc>
                <a:spcPct val="125842"/>
              </a:lnSpc>
              <a:spcBef>
                <a:spcPts val="0"/>
              </a:spcBef>
              <a:spcAft>
                <a:spcPts val="0"/>
              </a:spcAft>
              <a:buClr>
                <a:srgbClr val="1F1E1E"/>
              </a:buClr>
              <a:buSzPts val="2800"/>
              <a:buFont typeface="Alexandria SemiBold"/>
              <a:buNone/>
            </a:pPr>
            <a:r>
              <a:rPr b="1" lang="en-GB" sz="2800" u="sng">
                <a:solidFill>
                  <a:schemeClr val="lt1"/>
                </a:solidFill>
                <a:latin typeface="Alexandria SemiBold"/>
                <a:ea typeface="Alexandria SemiBold"/>
                <a:cs typeface="Alexandria SemiBold"/>
                <a:sym typeface="Alexandria SemiBold"/>
              </a:rPr>
              <a:t>Conclusion :-</a:t>
            </a:r>
            <a:endParaRPr sz="2800" u="sng">
              <a:solidFill>
                <a:schemeClr val="lt1"/>
              </a:solidFill>
              <a:latin typeface="Calibri"/>
              <a:ea typeface="Calibri"/>
              <a:cs typeface="Calibri"/>
              <a:sym typeface="Calibri"/>
            </a:endParaRPr>
          </a:p>
        </p:txBody>
      </p:sp>
      <p:sp>
        <p:nvSpPr>
          <p:cNvPr id="282" name="Google Shape;282;p35"/>
          <p:cNvSpPr/>
          <p:nvPr/>
        </p:nvSpPr>
        <p:spPr>
          <a:xfrm>
            <a:off x="468160" y="773591"/>
            <a:ext cx="237000" cy="237000"/>
          </a:xfrm>
          <a:prstGeom prst="roundRect">
            <a:avLst>
              <a:gd fmla="val 24004" name="adj"/>
            </a:avLst>
          </a:prstGeom>
          <a:solidFill>
            <a:srgbClr val="D5DCF6"/>
          </a:solidFill>
          <a:ln cap="flat" cmpd="sng" w="9525">
            <a:solidFill>
              <a:srgbClr val="BBC2DC"/>
            </a:solidFill>
            <a:prstDash val="solid"/>
            <a:round/>
            <a:headEnd len="sm" w="sm" type="none"/>
            <a:tailEnd len="sm" w="sm" type="none"/>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283" name="Google Shape;283;p35"/>
          <p:cNvSpPr/>
          <p:nvPr/>
        </p:nvSpPr>
        <p:spPr>
          <a:xfrm>
            <a:off x="840454" y="773591"/>
            <a:ext cx="1781700" cy="222600"/>
          </a:xfrm>
          <a:prstGeom prst="rect">
            <a:avLst/>
          </a:prstGeom>
          <a:noFill/>
          <a:ln>
            <a:noFill/>
          </a:ln>
        </p:spPr>
        <p:txBody>
          <a:bodyPr anchorCtr="0" anchor="t" bIns="0" lIns="0" spcFirstLastPara="1" rIns="0" wrap="square" tIns="0">
            <a:noAutofit/>
          </a:bodyPr>
          <a:lstStyle/>
          <a:p>
            <a:pPr indent="0" lvl="0" marL="0" marR="0" rtl="0" algn="l">
              <a:lnSpc>
                <a:spcPct val="127272"/>
              </a:lnSpc>
              <a:spcBef>
                <a:spcPts val="0"/>
              </a:spcBef>
              <a:spcAft>
                <a:spcPts val="0"/>
              </a:spcAft>
              <a:buClr>
                <a:srgbClr val="3B3535"/>
              </a:buClr>
              <a:buSzPts val="1400"/>
              <a:buFont typeface="Alexandria SemiBold"/>
              <a:buNone/>
            </a:pPr>
            <a:r>
              <a:rPr b="1" lang="en-GB" sz="1600">
                <a:solidFill>
                  <a:srgbClr val="3B3535"/>
                </a:solidFill>
                <a:latin typeface="Pacifico"/>
                <a:ea typeface="Pacifico"/>
                <a:cs typeface="Pacifico"/>
                <a:sym typeface="Pacifico"/>
              </a:rPr>
              <a:t>Impact</a:t>
            </a:r>
            <a:endParaRPr sz="1600">
              <a:solidFill>
                <a:schemeClr val="dk1"/>
              </a:solidFill>
              <a:latin typeface="Pacifico"/>
              <a:ea typeface="Pacifico"/>
              <a:cs typeface="Pacifico"/>
              <a:sym typeface="Pacifico"/>
            </a:endParaRPr>
          </a:p>
        </p:txBody>
      </p:sp>
      <p:sp>
        <p:nvSpPr>
          <p:cNvPr id="284" name="Google Shape;284;p35"/>
          <p:cNvSpPr/>
          <p:nvPr/>
        </p:nvSpPr>
        <p:spPr>
          <a:xfrm>
            <a:off x="840450" y="1077425"/>
            <a:ext cx="1987500" cy="1545600"/>
          </a:xfrm>
          <a:prstGeom prst="rect">
            <a:avLst/>
          </a:prstGeom>
          <a:noFill/>
          <a:ln>
            <a:noFill/>
          </a:ln>
        </p:spPr>
        <p:txBody>
          <a:bodyPr anchorCtr="0" anchor="t" bIns="0" lIns="0" spcFirstLastPara="1" rIns="0" wrap="square" tIns="0">
            <a:noAutofit/>
          </a:bodyPr>
          <a:lstStyle/>
          <a:p>
            <a:pPr indent="0" lvl="0" marL="0" marR="0" rtl="0" algn="l">
              <a:lnSpc>
                <a:spcPct val="158823"/>
              </a:lnSpc>
              <a:spcBef>
                <a:spcPts val="0"/>
              </a:spcBef>
              <a:spcAft>
                <a:spcPts val="0"/>
              </a:spcAft>
              <a:buClr>
                <a:srgbClr val="3B3535"/>
              </a:buClr>
              <a:buSzPts val="1100"/>
              <a:buFont typeface="Sora Light"/>
              <a:buNone/>
            </a:pPr>
            <a:r>
              <a:rPr lang="en-GB" sz="1000">
                <a:solidFill>
                  <a:schemeClr val="lt1"/>
                </a:solidFill>
                <a:latin typeface="Sora Light"/>
                <a:ea typeface="Sora Light"/>
                <a:cs typeface="Sora Light"/>
                <a:sym typeface="Sora Light"/>
              </a:rPr>
              <a:t>Combining ML and EMG enables real-time, intuitive prosthetic control.</a:t>
            </a:r>
            <a:br>
              <a:rPr lang="en-GB" sz="1000">
                <a:solidFill>
                  <a:schemeClr val="lt1"/>
                </a:solidFill>
                <a:latin typeface="Sora Light"/>
                <a:ea typeface="Sora Light"/>
                <a:cs typeface="Sora Light"/>
                <a:sym typeface="Sora Light"/>
              </a:rPr>
            </a:br>
            <a:r>
              <a:rPr lang="en-GB" sz="1000">
                <a:solidFill>
                  <a:schemeClr val="lt1"/>
                </a:solidFill>
                <a:latin typeface="Sora Light"/>
                <a:ea typeface="Sora Light"/>
                <a:cs typeface="Sora Light"/>
                <a:sym typeface="Sora Light"/>
              </a:rPr>
              <a:t>The system adapts to individual users while remaining affordable.</a:t>
            </a:r>
            <a:endParaRPr sz="1000">
              <a:solidFill>
                <a:schemeClr val="lt1"/>
              </a:solidFill>
              <a:latin typeface="Calibri"/>
              <a:ea typeface="Calibri"/>
              <a:cs typeface="Calibri"/>
              <a:sym typeface="Calibri"/>
            </a:endParaRPr>
          </a:p>
        </p:txBody>
      </p:sp>
      <p:sp>
        <p:nvSpPr>
          <p:cNvPr id="285" name="Google Shape;285;p35"/>
          <p:cNvSpPr/>
          <p:nvPr/>
        </p:nvSpPr>
        <p:spPr>
          <a:xfrm>
            <a:off x="468160" y="2677248"/>
            <a:ext cx="237000" cy="237000"/>
          </a:xfrm>
          <a:prstGeom prst="roundRect">
            <a:avLst>
              <a:gd fmla="val 24004" name="adj"/>
            </a:avLst>
          </a:prstGeom>
          <a:solidFill>
            <a:srgbClr val="D5DCF6"/>
          </a:solidFill>
          <a:ln cap="flat" cmpd="sng" w="9525">
            <a:solidFill>
              <a:srgbClr val="BBC2DC"/>
            </a:solidFill>
            <a:prstDash val="solid"/>
            <a:round/>
            <a:headEnd len="sm" w="sm" type="none"/>
            <a:tailEnd len="sm" w="sm" type="none"/>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286" name="Google Shape;286;p35"/>
          <p:cNvSpPr/>
          <p:nvPr/>
        </p:nvSpPr>
        <p:spPr>
          <a:xfrm>
            <a:off x="840454" y="2698268"/>
            <a:ext cx="1781700" cy="222600"/>
          </a:xfrm>
          <a:prstGeom prst="rect">
            <a:avLst/>
          </a:prstGeom>
          <a:noFill/>
          <a:ln>
            <a:noFill/>
          </a:ln>
        </p:spPr>
        <p:txBody>
          <a:bodyPr anchorCtr="0" anchor="t" bIns="0" lIns="0" spcFirstLastPara="1" rIns="0" wrap="square" tIns="0">
            <a:noAutofit/>
          </a:bodyPr>
          <a:lstStyle/>
          <a:p>
            <a:pPr indent="0" lvl="0" marL="0" marR="0" rtl="0" algn="l">
              <a:lnSpc>
                <a:spcPct val="127272"/>
              </a:lnSpc>
              <a:spcBef>
                <a:spcPts val="0"/>
              </a:spcBef>
              <a:spcAft>
                <a:spcPts val="0"/>
              </a:spcAft>
              <a:buClr>
                <a:srgbClr val="3B3535"/>
              </a:buClr>
              <a:buSzPts val="1400"/>
              <a:buFont typeface="Alexandria SemiBold"/>
              <a:buNone/>
            </a:pPr>
            <a:r>
              <a:rPr b="1" lang="en-GB" sz="1500">
                <a:solidFill>
                  <a:srgbClr val="3B3535"/>
                </a:solidFill>
                <a:latin typeface="Pacifico"/>
                <a:ea typeface="Pacifico"/>
                <a:cs typeface="Pacifico"/>
                <a:sym typeface="Pacifico"/>
              </a:rPr>
              <a:t>Future Work</a:t>
            </a:r>
            <a:endParaRPr sz="1500">
              <a:solidFill>
                <a:schemeClr val="dk1"/>
              </a:solidFill>
              <a:latin typeface="Pacifico"/>
              <a:ea typeface="Pacifico"/>
              <a:cs typeface="Pacifico"/>
              <a:sym typeface="Pacifico"/>
            </a:endParaRPr>
          </a:p>
        </p:txBody>
      </p:sp>
      <p:sp>
        <p:nvSpPr>
          <p:cNvPr id="287" name="Google Shape;287;p35"/>
          <p:cNvSpPr/>
          <p:nvPr/>
        </p:nvSpPr>
        <p:spPr>
          <a:xfrm>
            <a:off x="840450" y="3002100"/>
            <a:ext cx="1943700" cy="2141400"/>
          </a:xfrm>
          <a:prstGeom prst="rect">
            <a:avLst/>
          </a:prstGeom>
          <a:noFill/>
          <a:ln>
            <a:noFill/>
          </a:ln>
        </p:spPr>
        <p:txBody>
          <a:bodyPr anchorCtr="0" anchor="t" bIns="0" lIns="0" spcFirstLastPara="1" rIns="0" wrap="square" tIns="0">
            <a:noAutofit/>
          </a:bodyPr>
          <a:lstStyle/>
          <a:p>
            <a:pPr indent="-177800" lvl="0" marL="177800" marR="0" rtl="0" algn="l">
              <a:lnSpc>
                <a:spcPct val="158823"/>
              </a:lnSpc>
              <a:spcBef>
                <a:spcPts val="0"/>
              </a:spcBef>
              <a:spcAft>
                <a:spcPts val="0"/>
              </a:spcAft>
              <a:buClr>
                <a:schemeClr val="lt1"/>
              </a:buClr>
              <a:buSzPts val="1000"/>
              <a:buFont typeface="Arial"/>
              <a:buChar char="•"/>
            </a:pPr>
            <a:r>
              <a:rPr lang="en-GB" sz="1000">
                <a:solidFill>
                  <a:schemeClr val="lt1"/>
                </a:solidFill>
                <a:latin typeface="Sora Light"/>
                <a:ea typeface="Sora Light"/>
                <a:cs typeface="Sora Light"/>
                <a:sym typeface="Sora Light"/>
              </a:rPr>
              <a:t>Collect and analyze EMG data.</a:t>
            </a:r>
            <a:br>
              <a:rPr lang="en-GB" sz="1000">
                <a:solidFill>
                  <a:schemeClr val="lt1"/>
                </a:solidFill>
                <a:latin typeface="Sora Light"/>
                <a:ea typeface="Sora Light"/>
                <a:cs typeface="Sora Light"/>
                <a:sym typeface="Sora Light"/>
              </a:rPr>
            </a:br>
            <a:r>
              <a:rPr lang="en-GB" sz="1000">
                <a:solidFill>
                  <a:schemeClr val="lt1"/>
                </a:solidFill>
                <a:latin typeface="Sora Light"/>
                <a:ea typeface="Sora Light"/>
                <a:cs typeface="Sora Light"/>
                <a:sym typeface="Sora Light"/>
              </a:rPr>
              <a:t>Modify and Test the model for other prosthetic limbs</a:t>
            </a:r>
            <a:endParaRPr sz="800">
              <a:solidFill>
                <a:schemeClr val="lt1"/>
              </a:solidFill>
            </a:endParaRPr>
          </a:p>
          <a:p>
            <a:pPr indent="-177800" lvl="0" marL="177800" marR="0" rtl="0" algn="l">
              <a:lnSpc>
                <a:spcPct val="158823"/>
              </a:lnSpc>
              <a:spcBef>
                <a:spcPts val="0"/>
              </a:spcBef>
              <a:spcAft>
                <a:spcPts val="0"/>
              </a:spcAft>
              <a:buClr>
                <a:schemeClr val="lt1"/>
              </a:buClr>
              <a:buSzPts val="1000"/>
              <a:buFont typeface="Arial"/>
              <a:buChar char="•"/>
            </a:pPr>
            <a:r>
              <a:rPr lang="en-GB" sz="1000">
                <a:solidFill>
                  <a:schemeClr val="lt1"/>
                </a:solidFill>
                <a:latin typeface="Sora Light"/>
                <a:ea typeface="Sora Light"/>
                <a:cs typeface="Sora Light"/>
                <a:sym typeface="Sora Light"/>
              </a:rPr>
              <a:t>Addition of feedback mechanisms such as FSRs to detect slipping while holding objects, and prevent it.</a:t>
            </a:r>
            <a:endParaRPr sz="800">
              <a:solidFill>
                <a:schemeClr val="lt1"/>
              </a:solidFill>
            </a:endParaRPr>
          </a:p>
        </p:txBody>
      </p:sp>
      <p:sp>
        <p:nvSpPr>
          <p:cNvPr id="288" name="Google Shape;288;p35"/>
          <p:cNvSpPr txBox="1"/>
          <p:nvPr/>
        </p:nvSpPr>
        <p:spPr>
          <a:xfrm>
            <a:off x="3331900" y="2920875"/>
            <a:ext cx="1274100" cy="2249700"/>
          </a:xfrm>
          <a:prstGeom prst="rect">
            <a:avLst/>
          </a:prstGeom>
          <a:noFill/>
          <a:ln>
            <a:noFill/>
          </a:ln>
        </p:spPr>
        <p:txBody>
          <a:bodyPr anchorCtr="0" anchor="t" bIns="28575" lIns="57150" spcFirstLastPara="1" rIns="57150" wrap="square" tIns="28575">
            <a:normAutofit fontScale="25000" lnSpcReduction="20000"/>
          </a:bodyPr>
          <a:lstStyle/>
          <a:p>
            <a:pPr indent="-101600" lvl="0" marL="177800" marR="0" rtl="0" algn="l">
              <a:lnSpc>
                <a:spcPct val="150000"/>
              </a:lnSpc>
              <a:spcBef>
                <a:spcPts val="0"/>
              </a:spcBef>
              <a:spcAft>
                <a:spcPts val="0"/>
              </a:spcAft>
              <a:buClr>
                <a:schemeClr val="dk1"/>
              </a:buClr>
              <a:buSzPct val="100000"/>
              <a:buFont typeface="Arial"/>
              <a:buNone/>
            </a:pPr>
            <a:r>
              <a:t/>
            </a:r>
            <a:endParaRPr sz="1100">
              <a:solidFill>
                <a:srgbClr val="3B3535"/>
              </a:solidFill>
              <a:latin typeface="Sora Light"/>
              <a:ea typeface="Sora Light"/>
              <a:cs typeface="Sora Light"/>
              <a:sym typeface="Sora Light"/>
            </a:endParaRPr>
          </a:p>
          <a:p>
            <a:pPr indent="-148599" lvl="0" marL="177800" marR="0" rtl="0" algn="l">
              <a:lnSpc>
                <a:spcPct val="150000"/>
              </a:lnSpc>
              <a:spcBef>
                <a:spcPts val="0"/>
              </a:spcBef>
              <a:spcAft>
                <a:spcPts val="0"/>
              </a:spcAft>
              <a:buClr>
                <a:schemeClr val="lt1"/>
              </a:buClr>
              <a:buSzPct val="100000"/>
              <a:buFont typeface="Arial"/>
              <a:buChar char="•"/>
            </a:pPr>
            <a:r>
              <a:rPr lang="en-GB" sz="2960">
                <a:solidFill>
                  <a:schemeClr val="lt1"/>
                </a:solidFill>
                <a:latin typeface="Sora Light"/>
                <a:ea typeface="Sora Light"/>
                <a:cs typeface="Sora Light"/>
                <a:sym typeface="Sora Light"/>
              </a:rPr>
              <a:t>Addition of Haptic feedback</a:t>
            </a:r>
            <a:endParaRPr sz="2960">
              <a:solidFill>
                <a:schemeClr val="lt1"/>
              </a:solidFill>
              <a:latin typeface="Sora Light"/>
              <a:ea typeface="Sora Light"/>
              <a:cs typeface="Sora Light"/>
              <a:sym typeface="Sora Light"/>
            </a:endParaRPr>
          </a:p>
          <a:p>
            <a:pPr indent="-148599" lvl="0" marL="177800" marR="0" rtl="0" algn="l">
              <a:lnSpc>
                <a:spcPct val="150000"/>
              </a:lnSpc>
              <a:spcBef>
                <a:spcPts val="0"/>
              </a:spcBef>
              <a:spcAft>
                <a:spcPts val="0"/>
              </a:spcAft>
              <a:buClr>
                <a:schemeClr val="lt1"/>
              </a:buClr>
              <a:buSzPct val="100000"/>
              <a:buFont typeface="Arial"/>
              <a:buChar char="•"/>
            </a:pPr>
            <a:r>
              <a:rPr lang="en-GB" sz="2960">
                <a:solidFill>
                  <a:schemeClr val="lt1"/>
                </a:solidFill>
                <a:latin typeface="Sora Light"/>
                <a:ea typeface="Sora Light"/>
                <a:cs typeface="Sora Light"/>
                <a:sym typeface="Sora Light"/>
              </a:rPr>
              <a:t>Reduction of computational load on inbuilt electronics by connecting the prosthetic to a mobile phone to perform complex computation without needing powerful microprocessors</a:t>
            </a:r>
            <a:endParaRPr sz="2760">
              <a:solidFill>
                <a:schemeClr val="lt1"/>
              </a:solidFill>
            </a:endParaRPr>
          </a:p>
          <a:p>
            <a:pPr indent="0" lvl="0" marL="0" marR="0" rtl="0" algn="l">
              <a:spcBef>
                <a:spcPts val="0"/>
              </a:spcBef>
              <a:spcAft>
                <a:spcPts val="0"/>
              </a:spcAft>
              <a:buNone/>
            </a:pPr>
            <a:r>
              <a:t/>
            </a:r>
            <a:endParaRPr sz="1100">
              <a:solidFill>
                <a:schemeClr val="dk1"/>
              </a:solidFill>
              <a:latin typeface="Calibri"/>
              <a:ea typeface="Calibri"/>
              <a:cs typeface="Calibri"/>
              <a:sym typeface="Calibri"/>
            </a:endParaRPr>
          </a:p>
        </p:txBody>
      </p:sp>
      <p:sp>
        <p:nvSpPr>
          <p:cNvPr id="289" name="Google Shape;289;p35"/>
          <p:cNvSpPr txBox="1"/>
          <p:nvPr/>
        </p:nvSpPr>
        <p:spPr>
          <a:xfrm>
            <a:off x="6606125" y="702725"/>
            <a:ext cx="2222400" cy="318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p:txBody>
      </p:sp>
      <p:pic>
        <p:nvPicPr>
          <p:cNvPr id="290" name="Google Shape;290;p35"/>
          <p:cNvPicPr preferRelativeResize="0"/>
          <p:nvPr/>
        </p:nvPicPr>
        <p:blipFill rotWithShape="1">
          <a:blip r:embed="rId3">
            <a:alphaModFix/>
          </a:blip>
          <a:srcRect b="0" l="0" r="0" t="0"/>
          <a:stretch/>
        </p:blipFill>
        <p:spPr>
          <a:xfrm>
            <a:off x="5545325" y="417375"/>
            <a:ext cx="2816625" cy="2865700"/>
          </a:xfrm>
          <a:prstGeom prst="rect">
            <a:avLst/>
          </a:prstGeom>
          <a:noFill/>
          <a:ln>
            <a:noFill/>
          </a:ln>
        </p:spPr>
      </p:pic>
      <p:sp>
        <p:nvSpPr>
          <p:cNvPr id="291" name="Google Shape;291;p35"/>
          <p:cNvSpPr txBox="1"/>
          <p:nvPr/>
        </p:nvSpPr>
        <p:spPr>
          <a:xfrm>
            <a:off x="5632450" y="3623725"/>
            <a:ext cx="2816700" cy="129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Font typeface="Arial"/>
              <a:buNone/>
            </a:pPr>
            <a:r>
              <a:rPr lang="en-GB">
                <a:solidFill>
                  <a:schemeClr val="lt1"/>
                </a:solidFill>
                <a:latin typeface="Calibri"/>
                <a:ea typeface="Calibri"/>
                <a:cs typeface="Calibri"/>
                <a:sym typeface="Calibri"/>
              </a:rPr>
              <a:t>Validation Setup (Gripping Various Objects for Strength &amp; Precision Testing)</a:t>
            </a:r>
            <a:endParaRPr sz="1200">
              <a:solidFill>
                <a:schemeClr val="lt1"/>
              </a:solidFill>
            </a:endParaRPr>
          </a:p>
        </p:txBody>
      </p:sp>
      <p:sp>
        <p:nvSpPr>
          <p:cNvPr id="292" name="Google Shape;292;p35"/>
          <p:cNvSpPr txBox="1"/>
          <p:nvPr/>
        </p:nvSpPr>
        <p:spPr>
          <a:xfrm>
            <a:off x="3331900" y="1010600"/>
            <a:ext cx="1834800" cy="183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300">
                <a:solidFill>
                  <a:schemeClr val="lt1"/>
                </a:solidFill>
              </a:rPr>
              <a:t>Real time control with cost effectiveness</a:t>
            </a:r>
            <a:endParaRPr sz="1300">
              <a:solidFill>
                <a:schemeClr val="lt1"/>
              </a:solidFill>
            </a:endParaRPr>
          </a:p>
          <a:p>
            <a:pPr indent="0" lvl="0" marL="0" rtl="0" algn="l">
              <a:spcBef>
                <a:spcPts val="0"/>
              </a:spcBef>
              <a:spcAft>
                <a:spcPts val="0"/>
              </a:spcAft>
              <a:buNone/>
            </a:pPr>
            <a:r>
              <a:t/>
            </a:r>
            <a:endParaRPr sz="1300">
              <a:solidFill>
                <a:schemeClr val="lt1"/>
              </a:solidFill>
            </a:endParaRPr>
          </a:p>
          <a:p>
            <a:pPr indent="0" lvl="0" marL="0" rtl="0" algn="l">
              <a:lnSpc>
                <a:spcPct val="158823"/>
              </a:lnSpc>
              <a:spcBef>
                <a:spcPts val="0"/>
              </a:spcBef>
              <a:spcAft>
                <a:spcPts val="0"/>
              </a:spcAft>
              <a:buClr>
                <a:srgbClr val="3B3535"/>
              </a:buClr>
              <a:buSzPts val="1700"/>
              <a:buFont typeface="Sora Light"/>
              <a:buNone/>
            </a:pPr>
            <a:r>
              <a:rPr lang="en-GB" sz="1200">
                <a:solidFill>
                  <a:schemeClr val="lt1"/>
                </a:solidFill>
                <a:latin typeface="Calibri"/>
                <a:ea typeface="Calibri"/>
                <a:cs typeface="Calibri"/>
                <a:sym typeface="Calibri"/>
              </a:rPr>
              <a:t>Gripping various objects (e.g., spheres, rectangles) to test strength and flexibility.</a:t>
            </a:r>
            <a:endParaRPr sz="1000">
              <a:solidFill>
                <a:schemeClr val="lt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8">
                                  <p:stCondLst>
                                    <p:cond delay="0"/>
                                  </p:stCondLst>
                                  <p:childTnLst>
                                    <p:set>
                                      <p:cBhvr>
                                        <p:cTn dur="1" fill="hold">
                                          <p:stCondLst>
                                            <p:cond delay="0"/>
                                          </p:stCondLst>
                                        </p:cTn>
                                        <p:tgtEl>
                                          <p:spTgt spid="284"/>
                                        </p:tgtEl>
                                        <p:attrNameLst>
                                          <p:attrName>style.visibility</p:attrName>
                                        </p:attrNameLst>
                                      </p:cBhvr>
                                      <p:to>
                                        <p:strVal val="visible"/>
                                      </p:to>
                                    </p:set>
                                    <p:anim calcmode="lin" valueType="num">
                                      <p:cBhvr additive="base">
                                        <p:cTn dur="1000"/>
                                        <p:tgtEl>
                                          <p:spTgt spid="284"/>
                                        </p:tgtEl>
                                        <p:attrNameLst>
                                          <p:attrName>ppt_x</p:attrName>
                                        </p:attrNameLst>
                                      </p:cBhvr>
                                      <p:tavLst>
                                        <p:tav fmla="" tm="0">
                                          <p:val>
                                            <p:strVal val="#ppt_x-1"/>
                                          </p:val>
                                        </p:tav>
                                        <p:tav fmla="" tm="100000">
                                          <p:val>
                                            <p:strVal val="#ppt_x"/>
                                          </p:val>
                                        </p:tav>
                                      </p:tavLst>
                                    </p:anim>
                                  </p:childTnLst>
                                </p:cTn>
                              </p:par>
                              <p:par>
                                <p:cTn fill="hold" nodeType="withEffect" presetClass="entr" presetID="23" presetSubtype="16">
                                  <p:stCondLst>
                                    <p:cond delay="0"/>
                                  </p:stCondLst>
                                  <p:childTnLst>
                                    <p:set>
                                      <p:cBhvr>
                                        <p:cTn dur="1" fill="hold">
                                          <p:stCondLst>
                                            <p:cond delay="0"/>
                                          </p:stCondLst>
                                        </p:cTn>
                                        <p:tgtEl>
                                          <p:spTgt spid="292"/>
                                        </p:tgtEl>
                                        <p:attrNameLst>
                                          <p:attrName>style.visibility</p:attrName>
                                        </p:attrNameLst>
                                      </p:cBhvr>
                                      <p:to>
                                        <p:strVal val="visible"/>
                                      </p:to>
                                    </p:set>
                                    <p:anim calcmode="lin" valueType="num">
                                      <p:cBhvr additive="base">
                                        <p:cTn dur="1000"/>
                                        <p:tgtEl>
                                          <p:spTgt spid="292"/>
                                        </p:tgtEl>
                                        <p:attrNameLst>
                                          <p:attrName>ppt_w</p:attrName>
                                        </p:attrNameLst>
                                      </p:cBhvr>
                                      <p:tavLst>
                                        <p:tav fmla="" tm="0">
                                          <p:val>
                                            <p:strVal val="0"/>
                                          </p:val>
                                        </p:tav>
                                        <p:tav fmla="" tm="100000">
                                          <p:val>
                                            <p:strVal val="#ppt_w"/>
                                          </p:val>
                                        </p:tav>
                                      </p:tavLst>
                                    </p:anim>
                                    <p:anim calcmode="lin" valueType="num">
                                      <p:cBhvr additive="base">
                                        <p:cTn dur="1000"/>
                                        <p:tgtEl>
                                          <p:spTgt spid="292"/>
                                        </p:tgtEl>
                                        <p:attrNameLst>
                                          <p:attrName>ppt_h</p:attrName>
                                        </p:attrNameLst>
                                      </p:cBhvr>
                                      <p:tavLst>
                                        <p:tav fmla="" tm="0">
                                          <p:val>
                                            <p:strVal val="0"/>
                                          </p:val>
                                        </p:tav>
                                        <p:tav fmla="" tm="100000">
                                          <p:val>
                                            <p:strVal val="#ppt_h"/>
                                          </p:val>
                                        </p:tav>
                                      </p:tavLst>
                                    </p:anim>
                                  </p:childTnLst>
                                </p:cTn>
                              </p:par>
                            </p:childTnLst>
                          </p:cTn>
                        </p:par>
                        <p:par>
                          <p:cTn fill="hold">
                            <p:stCondLst>
                              <p:cond delay="1000"/>
                            </p:stCondLst>
                            <p:childTnLst>
                              <p:par>
                                <p:cTn fill="hold" nodeType="afterEffect" presetClass="entr" presetID="2" presetSubtype="4">
                                  <p:stCondLst>
                                    <p:cond delay="0"/>
                                  </p:stCondLst>
                                  <p:childTnLst>
                                    <p:set>
                                      <p:cBhvr>
                                        <p:cTn dur="1" fill="hold">
                                          <p:stCondLst>
                                            <p:cond delay="0"/>
                                          </p:stCondLst>
                                        </p:cTn>
                                        <p:tgtEl>
                                          <p:spTgt spid="287"/>
                                        </p:tgtEl>
                                        <p:attrNameLst>
                                          <p:attrName>style.visibility</p:attrName>
                                        </p:attrNameLst>
                                      </p:cBhvr>
                                      <p:to>
                                        <p:strVal val="visible"/>
                                      </p:to>
                                    </p:set>
                                    <p:anim calcmode="lin" valueType="num">
                                      <p:cBhvr additive="base">
                                        <p:cTn dur="1000"/>
                                        <p:tgtEl>
                                          <p:spTgt spid="287"/>
                                        </p:tgtEl>
                                        <p:attrNameLst>
                                          <p:attrName>ppt_y</p:attrName>
                                        </p:attrNameLst>
                                      </p:cBhvr>
                                      <p:tavLst>
                                        <p:tav fmla="" tm="0">
                                          <p:val>
                                            <p:strVal val="#ppt_y+1"/>
                                          </p:val>
                                        </p:tav>
                                        <p:tav fmla="" tm="100000">
                                          <p:val>
                                            <p:strVal val="#ppt_y"/>
                                          </p:val>
                                        </p:tav>
                                      </p:tavLst>
                                    </p:anim>
                                  </p:childTnLst>
                                </p:cTn>
                              </p:par>
                              <p:par>
                                <p:cTn fill="hold" nodeType="withEffect" presetClass="entr" presetID="23" presetSubtype="16">
                                  <p:stCondLst>
                                    <p:cond delay="0"/>
                                  </p:stCondLst>
                                  <p:childTnLst>
                                    <p:set>
                                      <p:cBhvr>
                                        <p:cTn dur="1" fill="hold">
                                          <p:stCondLst>
                                            <p:cond delay="0"/>
                                          </p:stCondLst>
                                        </p:cTn>
                                        <p:tgtEl>
                                          <p:spTgt spid="288"/>
                                        </p:tgtEl>
                                        <p:attrNameLst>
                                          <p:attrName>style.visibility</p:attrName>
                                        </p:attrNameLst>
                                      </p:cBhvr>
                                      <p:to>
                                        <p:strVal val="visible"/>
                                      </p:to>
                                    </p:set>
                                    <p:anim calcmode="lin" valueType="num">
                                      <p:cBhvr additive="base">
                                        <p:cTn dur="1000"/>
                                        <p:tgtEl>
                                          <p:spTgt spid="288"/>
                                        </p:tgtEl>
                                        <p:attrNameLst>
                                          <p:attrName>ppt_w</p:attrName>
                                        </p:attrNameLst>
                                      </p:cBhvr>
                                      <p:tavLst>
                                        <p:tav fmla="" tm="0">
                                          <p:val>
                                            <p:strVal val="0"/>
                                          </p:val>
                                        </p:tav>
                                        <p:tav fmla="" tm="100000">
                                          <p:val>
                                            <p:strVal val="#ppt_w"/>
                                          </p:val>
                                        </p:tav>
                                      </p:tavLst>
                                    </p:anim>
                                    <p:anim calcmode="lin" valueType="num">
                                      <p:cBhvr additive="base">
                                        <p:cTn dur="1000"/>
                                        <p:tgtEl>
                                          <p:spTgt spid="288"/>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36"/>
          <p:cNvSpPr/>
          <p:nvPr/>
        </p:nvSpPr>
        <p:spPr>
          <a:xfrm>
            <a:off x="104559" y="55756"/>
            <a:ext cx="3563400" cy="445500"/>
          </a:xfrm>
          <a:prstGeom prst="rect">
            <a:avLst/>
          </a:prstGeom>
          <a:noFill/>
          <a:ln>
            <a:noFill/>
          </a:ln>
        </p:spPr>
        <p:txBody>
          <a:bodyPr anchorCtr="0" anchor="t" bIns="0" lIns="0" spcFirstLastPara="1" rIns="0" wrap="square" tIns="0">
            <a:noAutofit/>
          </a:bodyPr>
          <a:lstStyle/>
          <a:p>
            <a:pPr indent="0" lvl="0" marL="0" marR="0" rtl="0" algn="l">
              <a:lnSpc>
                <a:spcPct val="125842"/>
              </a:lnSpc>
              <a:spcBef>
                <a:spcPts val="0"/>
              </a:spcBef>
              <a:spcAft>
                <a:spcPts val="0"/>
              </a:spcAft>
              <a:buClr>
                <a:srgbClr val="1F1E1E"/>
              </a:buClr>
              <a:buSzPts val="2800"/>
              <a:buFont typeface="Alexandria SemiBold"/>
              <a:buNone/>
            </a:pPr>
            <a:r>
              <a:rPr b="1" lang="en-GB" sz="2800">
                <a:solidFill>
                  <a:srgbClr val="1F1E1E"/>
                </a:solidFill>
                <a:latin typeface="Pacifico"/>
                <a:ea typeface="Pacifico"/>
                <a:cs typeface="Pacifico"/>
                <a:sym typeface="Pacifico"/>
              </a:rPr>
              <a:t>References</a:t>
            </a:r>
            <a:endParaRPr sz="2800">
              <a:solidFill>
                <a:schemeClr val="dk1"/>
              </a:solidFill>
              <a:latin typeface="Pacifico"/>
              <a:ea typeface="Pacifico"/>
              <a:cs typeface="Pacifico"/>
              <a:sym typeface="Pacifico"/>
            </a:endParaRPr>
          </a:p>
        </p:txBody>
      </p:sp>
      <p:sp>
        <p:nvSpPr>
          <p:cNvPr id="298" name="Google Shape;298;p36"/>
          <p:cNvSpPr txBox="1"/>
          <p:nvPr/>
        </p:nvSpPr>
        <p:spPr>
          <a:xfrm>
            <a:off x="104559" y="501198"/>
            <a:ext cx="8934900" cy="4459800"/>
          </a:xfrm>
          <a:prstGeom prst="rect">
            <a:avLst/>
          </a:prstGeom>
          <a:noFill/>
          <a:ln>
            <a:noFill/>
          </a:ln>
        </p:spPr>
        <p:txBody>
          <a:bodyPr anchorCtr="0" anchor="t" bIns="28575" lIns="57150" spcFirstLastPara="1" rIns="57150" wrap="square" tIns="28575">
            <a:spAutoFit/>
          </a:bodyPr>
          <a:lstStyle/>
          <a:p>
            <a:pPr indent="0" lvl="0" marL="0" marR="0" rtl="0" algn="l">
              <a:spcBef>
                <a:spcPts val="0"/>
              </a:spcBef>
              <a:spcAft>
                <a:spcPts val="0"/>
              </a:spcAft>
              <a:buNone/>
            </a:pPr>
            <a:r>
              <a:rPr lang="en-GB" sz="1100">
                <a:solidFill>
                  <a:schemeClr val="lt1"/>
                </a:solidFill>
                <a:latin typeface="Calibri"/>
                <a:ea typeface="Calibri"/>
                <a:cs typeface="Calibri"/>
                <a:sym typeface="Calibri"/>
              </a:rPr>
              <a:t>[1] </a:t>
            </a:r>
            <a:r>
              <a:rPr b="0" i="0" lang="en-GB" sz="1100">
                <a:solidFill>
                  <a:schemeClr val="lt1"/>
                </a:solidFill>
                <a:latin typeface="Arial"/>
                <a:ea typeface="Arial"/>
                <a:cs typeface="Arial"/>
                <a:sym typeface="Arial"/>
              </a:rPr>
              <a:t>Mohammadi, A., Lavranos, J., Zhou, H., Mutlu, R., Alici, G., Tan, Y., Choong, P. and Oetomo, D., 2020. A practical 3D-printed soft robotic prosthetic hand with multi-articulating capabilities. </a:t>
            </a:r>
            <a:r>
              <a:rPr b="0" i="1" lang="en-GB" sz="1100">
                <a:solidFill>
                  <a:schemeClr val="lt1"/>
                </a:solidFill>
                <a:latin typeface="Arial"/>
                <a:ea typeface="Arial"/>
                <a:cs typeface="Arial"/>
                <a:sym typeface="Arial"/>
              </a:rPr>
              <a:t>PloS one</a:t>
            </a:r>
            <a:r>
              <a:rPr b="0" i="0" lang="en-GB" sz="1100">
                <a:solidFill>
                  <a:schemeClr val="lt1"/>
                </a:solidFill>
                <a:latin typeface="Arial"/>
                <a:ea typeface="Arial"/>
                <a:cs typeface="Arial"/>
                <a:sym typeface="Arial"/>
              </a:rPr>
              <a:t>, </a:t>
            </a:r>
            <a:r>
              <a:rPr b="1" i="1" lang="en-GB" sz="1100">
                <a:solidFill>
                  <a:schemeClr val="lt1"/>
                </a:solidFill>
                <a:latin typeface="Arial"/>
                <a:ea typeface="Arial"/>
                <a:cs typeface="Arial"/>
                <a:sym typeface="Arial"/>
              </a:rPr>
              <a:t>15</a:t>
            </a:r>
            <a:r>
              <a:rPr b="1" i="0" lang="en-GB" sz="1100">
                <a:solidFill>
                  <a:schemeClr val="lt1"/>
                </a:solidFill>
                <a:latin typeface="Arial"/>
                <a:ea typeface="Arial"/>
                <a:cs typeface="Arial"/>
                <a:sym typeface="Arial"/>
              </a:rPr>
              <a:t>(5)</a:t>
            </a:r>
            <a:r>
              <a:rPr b="0" i="0" lang="en-GB" sz="1100">
                <a:solidFill>
                  <a:schemeClr val="lt1"/>
                </a:solidFill>
                <a:latin typeface="Arial"/>
                <a:ea typeface="Arial"/>
                <a:cs typeface="Arial"/>
                <a:sym typeface="Arial"/>
              </a:rPr>
              <a:t>, pp.e0232766.</a:t>
            </a:r>
            <a:endParaRPr sz="900">
              <a:solidFill>
                <a:schemeClr val="lt1"/>
              </a:solidFill>
            </a:endParaRPr>
          </a:p>
          <a:p>
            <a:pPr indent="0" lvl="0" marL="0" marR="0" rtl="0" algn="l">
              <a:spcBef>
                <a:spcPts val="0"/>
              </a:spcBef>
              <a:spcAft>
                <a:spcPts val="0"/>
              </a:spcAft>
              <a:buNone/>
            </a:pPr>
            <a:r>
              <a:t/>
            </a:r>
            <a:endParaRPr sz="1100">
              <a:solidFill>
                <a:schemeClr val="lt1"/>
              </a:solidFill>
              <a:latin typeface="Calibri"/>
              <a:ea typeface="Calibri"/>
              <a:cs typeface="Calibri"/>
              <a:sym typeface="Calibri"/>
            </a:endParaRPr>
          </a:p>
          <a:p>
            <a:pPr indent="0" lvl="0" marL="0" marR="0" rtl="0" algn="l">
              <a:spcBef>
                <a:spcPts val="0"/>
              </a:spcBef>
              <a:spcAft>
                <a:spcPts val="0"/>
              </a:spcAft>
              <a:buNone/>
            </a:pPr>
            <a:r>
              <a:rPr lang="en-GB" sz="1100">
                <a:solidFill>
                  <a:schemeClr val="lt1"/>
                </a:solidFill>
                <a:latin typeface="Calibri"/>
                <a:ea typeface="Calibri"/>
                <a:cs typeface="Calibri"/>
                <a:sym typeface="Calibri"/>
              </a:rPr>
              <a:t>[2]</a:t>
            </a:r>
            <a:r>
              <a:rPr b="0" i="0" lang="en-GB" sz="1100">
                <a:solidFill>
                  <a:schemeClr val="lt1"/>
                </a:solidFill>
                <a:latin typeface="Arial"/>
                <a:ea typeface="Arial"/>
                <a:cs typeface="Arial"/>
                <a:sym typeface="Arial"/>
              </a:rPr>
              <a:t> Gentile, C. and Gruppioni, E., 2023. A perspective on prosthetic hands control: From the brain to the hand. </a:t>
            </a:r>
            <a:r>
              <a:rPr b="0" i="1" lang="en-GB" sz="1100">
                <a:solidFill>
                  <a:schemeClr val="lt1"/>
                </a:solidFill>
                <a:latin typeface="Arial"/>
                <a:ea typeface="Arial"/>
                <a:cs typeface="Arial"/>
                <a:sym typeface="Arial"/>
              </a:rPr>
              <a:t>Prosthesis</a:t>
            </a:r>
            <a:r>
              <a:rPr b="0" i="0" lang="en-GB" sz="1100">
                <a:solidFill>
                  <a:schemeClr val="lt1"/>
                </a:solidFill>
                <a:latin typeface="Arial"/>
                <a:ea typeface="Arial"/>
                <a:cs typeface="Arial"/>
                <a:sym typeface="Arial"/>
              </a:rPr>
              <a:t>, </a:t>
            </a:r>
            <a:r>
              <a:rPr b="1" i="1" lang="en-GB" sz="1100">
                <a:solidFill>
                  <a:schemeClr val="lt1"/>
                </a:solidFill>
                <a:latin typeface="Arial"/>
                <a:ea typeface="Arial"/>
                <a:cs typeface="Arial"/>
                <a:sym typeface="Arial"/>
              </a:rPr>
              <a:t>5</a:t>
            </a:r>
            <a:r>
              <a:rPr b="1" i="0" lang="en-GB" sz="1100">
                <a:solidFill>
                  <a:schemeClr val="lt1"/>
                </a:solidFill>
                <a:latin typeface="Arial"/>
                <a:ea typeface="Arial"/>
                <a:cs typeface="Arial"/>
                <a:sym typeface="Arial"/>
              </a:rPr>
              <a:t>(4)</a:t>
            </a:r>
            <a:r>
              <a:rPr b="0" i="0" lang="en-GB" sz="1100">
                <a:solidFill>
                  <a:schemeClr val="lt1"/>
                </a:solidFill>
                <a:latin typeface="Arial"/>
                <a:ea typeface="Arial"/>
                <a:cs typeface="Arial"/>
                <a:sym typeface="Arial"/>
              </a:rPr>
              <a:t>, pp.1184-1205.</a:t>
            </a:r>
            <a:endParaRPr sz="1100">
              <a:solidFill>
                <a:schemeClr val="lt1"/>
              </a:solidFill>
              <a:latin typeface="Calibri"/>
              <a:ea typeface="Calibri"/>
              <a:cs typeface="Calibri"/>
              <a:sym typeface="Calibri"/>
            </a:endParaRPr>
          </a:p>
          <a:p>
            <a:pPr indent="0" lvl="0" marL="0" marR="0" rtl="0" algn="l">
              <a:spcBef>
                <a:spcPts val="0"/>
              </a:spcBef>
              <a:spcAft>
                <a:spcPts val="0"/>
              </a:spcAft>
              <a:buNone/>
            </a:pPr>
            <a:r>
              <a:t/>
            </a:r>
            <a:endParaRPr sz="1100">
              <a:solidFill>
                <a:schemeClr val="lt1"/>
              </a:solidFill>
              <a:latin typeface="Calibri"/>
              <a:ea typeface="Calibri"/>
              <a:cs typeface="Calibri"/>
              <a:sym typeface="Calibri"/>
            </a:endParaRPr>
          </a:p>
          <a:p>
            <a:pPr indent="0" lvl="0" marL="0" marR="0" rtl="0" algn="l">
              <a:spcBef>
                <a:spcPts val="0"/>
              </a:spcBef>
              <a:spcAft>
                <a:spcPts val="0"/>
              </a:spcAft>
              <a:buNone/>
            </a:pPr>
            <a:r>
              <a:rPr lang="en-GB" sz="1100">
                <a:solidFill>
                  <a:schemeClr val="lt1"/>
                </a:solidFill>
                <a:latin typeface="Calibri"/>
                <a:ea typeface="Calibri"/>
                <a:cs typeface="Calibri"/>
                <a:sym typeface="Calibri"/>
              </a:rPr>
              <a:t>[3]</a:t>
            </a:r>
            <a:r>
              <a:rPr b="0" i="0" lang="en-GB" sz="1100">
                <a:solidFill>
                  <a:schemeClr val="lt1"/>
                </a:solidFill>
                <a:latin typeface="Arial"/>
                <a:ea typeface="Arial"/>
                <a:cs typeface="Arial"/>
                <a:sym typeface="Arial"/>
              </a:rPr>
              <a:t> Pradhan, A., He, J. and Jiang, N., 2022. Multi-day dataset of forearm and wrist electromyogram for hand gesture recognition and biometrics. </a:t>
            </a:r>
            <a:r>
              <a:rPr b="0" i="1" lang="en-GB" sz="1100">
                <a:solidFill>
                  <a:schemeClr val="lt1"/>
                </a:solidFill>
                <a:latin typeface="Arial"/>
                <a:ea typeface="Arial"/>
                <a:cs typeface="Arial"/>
                <a:sym typeface="Arial"/>
              </a:rPr>
              <a:t>Scientific data</a:t>
            </a:r>
            <a:r>
              <a:rPr b="0" i="0" lang="en-GB" sz="1100">
                <a:solidFill>
                  <a:schemeClr val="lt1"/>
                </a:solidFill>
                <a:latin typeface="Arial"/>
                <a:ea typeface="Arial"/>
                <a:cs typeface="Arial"/>
                <a:sym typeface="Arial"/>
              </a:rPr>
              <a:t>, </a:t>
            </a:r>
            <a:r>
              <a:rPr b="1" i="1" lang="en-GB" sz="1100">
                <a:solidFill>
                  <a:schemeClr val="lt1"/>
                </a:solidFill>
                <a:latin typeface="Arial"/>
                <a:ea typeface="Arial"/>
                <a:cs typeface="Arial"/>
                <a:sym typeface="Arial"/>
              </a:rPr>
              <a:t>9</a:t>
            </a:r>
            <a:r>
              <a:rPr b="1" i="0" lang="en-GB" sz="1100">
                <a:solidFill>
                  <a:schemeClr val="lt1"/>
                </a:solidFill>
                <a:latin typeface="Arial"/>
                <a:ea typeface="Arial"/>
                <a:cs typeface="Arial"/>
                <a:sym typeface="Arial"/>
              </a:rPr>
              <a:t>(1)</a:t>
            </a:r>
            <a:r>
              <a:rPr b="0" i="0" lang="en-GB" sz="1100">
                <a:solidFill>
                  <a:schemeClr val="lt1"/>
                </a:solidFill>
                <a:latin typeface="Arial"/>
                <a:ea typeface="Arial"/>
                <a:cs typeface="Arial"/>
                <a:sym typeface="Arial"/>
              </a:rPr>
              <a:t>, pp.733.</a:t>
            </a:r>
            <a:endParaRPr sz="1100">
              <a:solidFill>
                <a:schemeClr val="lt1"/>
              </a:solidFill>
              <a:latin typeface="Calibri"/>
              <a:ea typeface="Calibri"/>
              <a:cs typeface="Calibri"/>
              <a:sym typeface="Calibri"/>
            </a:endParaRPr>
          </a:p>
          <a:p>
            <a:pPr indent="0" lvl="0" marL="0" marR="0" rtl="0" algn="l">
              <a:spcBef>
                <a:spcPts val="0"/>
              </a:spcBef>
              <a:spcAft>
                <a:spcPts val="0"/>
              </a:spcAft>
              <a:buNone/>
            </a:pPr>
            <a:r>
              <a:t/>
            </a:r>
            <a:endParaRPr sz="1100">
              <a:solidFill>
                <a:schemeClr val="lt1"/>
              </a:solidFill>
              <a:latin typeface="Calibri"/>
              <a:ea typeface="Calibri"/>
              <a:cs typeface="Calibri"/>
              <a:sym typeface="Calibri"/>
            </a:endParaRPr>
          </a:p>
          <a:p>
            <a:pPr indent="0" lvl="0" marL="0" marR="0" rtl="0" algn="l">
              <a:spcBef>
                <a:spcPts val="0"/>
              </a:spcBef>
              <a:spcAft>
                <a:spcPts val="0"/>
              </a:spcAft>
              <a:buNone/>
            </a:pPr>
            <a:r>
              <a:rPr lang="en-GB" sz="1100">
                <a:solidFill>
                  <a:schemeClr val="lt1"/>
                </a:solidFill>
                <a:latin typeface="Calibri"/>
                <a:ea typeface="Calibri"/>
                <a:cs typeface="Calibri"/>
                <a:sym typeface="Calibri"/>
              </a:rPr>
              <a:t>[4]</a:t>
            </a:r>
            <a:r>
              <a:rPr b="0" i="0" lang="en-GB" sz="1100">
                <a:solidFill>
                  <a:schemeClr val="lt1"/>
                </a:solidFill>
                <a:latin typeface="Arial"/>
                <a:ea typeface="Arial"/>
                <a:cs typeface="Arial"/>
                <a:sym typeface="Arial"/>
              </a:rPr>
              <a:t> Mongardi, A., Rossi, F., Prestia, A., Ros, P.M., Roch, M.R., Martina, M. and Demarchi, D., 2022. Hand gestures recognition for human-machine interfaces: A low-power bio-inspired armband. </a:t>
            </a:r>
            <a:r>
              <a:rPr b="0" i="1" lang="en-GB" sz="1100">
                <a:solidFill>
                  <a:schemeClr val="lt1"/>
                </a:solidFill>
                <a:latin typeface="Arial"/>
                <a:ea typeface="Arial"/>
                <a:cs typeface="Arial"/>
                <a:sym typeface="Arial"/>
              </a:rPr>
              <a:t>IEEE Transactions on Biomedical Circuits and Systems</a:t>
            </a:r>
            <a:r>
              <a:rPr b="0" i="0" lang="en-GB" sz="1100">
                <a:solidFill>
                  <a:schemeClr val="lt1"/>
                </a:solidFill>
                <a:latin typeface="Arial"/>
                <a:ea typeface="Arial"/>
                <a:cs typeface="Arial"/>
                <a:sym typeface="Arial"/>
              </a:rPr>
              <a:t>, </a:t>
            </a:r>
            <a:r>
              <a:rPr b="1" i="1" lang="en-GB" sz="1100">
                <a:solidFill>
                  <a:schemeClr val="lt1"/>
                </a:solidFill>
                <a:latin typeface="Arial"/>
                <a:ea typeface="Arial"/>
                <a:cs typeface="Arial"/>
                <a:sym typeface="Arial"/>
              </a:rPr>
              <a:t>16</a:t>
            </a:r>
            <a:r>
              <a:rPr b="1" i="0" lang="en-GB" sz="1100">
                <a:solidFill>
                  <a:schemeClr val="lt1"/>
                </a:solidFill>
                <a:latin typeface="Arial"/>
                <a:ea typeface="Arial"/>
                <a:cs typeface="Arial"/>
                <a:sym typeface="Arial"/>
              </a:rPr>
              <a:t>(6)</a:t>
            </a:r>
            <a:r>
              <a:rPr b="0" i="0" lang="en-GB" sz="1100">
                <a:solidFill>
                  <a:schemeClr val="lt1"/>
                </a:solidFill>
                <a:latin typeface="Arial"/>
                <a:ea typeface="Arial"/>
                <a:cs typeface="Arial"/>
                <a:sym typeface="Arial"/>
              </a:rPr>
              <a:t>, pp.1348-1365.</a:t>
            </a:r>
            <a:endParaRPr sz="1100">
              <a:solidFill>
                <a:schemeClr val="lt1"/>
              </a:solidFill>
              <a:latin typeface="Calibri"/>
              <a:ea typeface="Calibri"/>
              <a:cs typeface="Calibri"/>
              <a:sym typeface="Calibri"/>
            </a:endParaRPr>
          </a:p>
          <a:p>
            <a:pPr indent="0" lvl="0" marL="0" marR="0" rtl="0" algn="l">
              <a:spcBef>
                <a:spcPts val="0"/>
              </a:spcBef>
              <a:spcAft>
                <a:spcPts val="0"/>
              </a:spcAft>
              <a:buNone/>
            </a:pPr>
            <a:r>
              <a:t/>
            </a:r>
            <a:endParaRPr sz="1100">
              <a:solidFill>
                <a:schemeClr val="lt1"/>
              </a:solidFill>
              <a:latin typeface="Calibri"/>
              <a:ea typeface="Calibri"/>
              <a:cs typeface="Calibri"/>
              <a:sym typeface="Calibri"/>
            </a:endParaRPr>
          </a:p>
          <a:p>
            <a:pPr indent="0" lvl="0" marL="0" marR="0" rtl="0" algn="l">
              <a:spcBef>
                <a:spcPts val="0"/>
              </a:spcBef>
              <a:spcAft>
                <a:spcPts val="0"/>
              </a:spcAft>
              <a:buNone/>
            </a:pPr>
            <a:r>
              <a:rPr lang="en-GB" sz="1100">
                <a:solidFill>
                  <a:schemeClr val="lt1"/>
                </a:solidFill>
                <a:latin typeface="Calibri"/>
                <a:ea typeface="Calibri"/>
                <a:cs typeface="Calibri"/>
                <a:sym typeface="Calibri"/>
              </a:rPr>
              <a:t>[5] https://info.tmsi.com/blog/what-is-emg, 29/1/2025, 5:44pm</a:t>
            </a:r>
            <a:endParaRPr sz="900">
              <a:solidFill>
                <a:schemeClr val="lt1"/>
              </a:solidFill>
            </a:endParaRPr>
          </a:p>
          <a:p>
            <a:pPr indent="0" lvl="0" marL="0" marR="0" rtl="0" algn="l">
              <a:spcBef>
                <a:spcPts val="0"/>
              </a:spcBef>
              <a:spcAft>
                <a:spcPts val="0"/>
              </a:spcAft>
              <a:buNone/>
            </a:pPr>
            <a:r>
              <a:t/>
            </a:r>
            <a:endParaRPr sz="1100">
              <a:solidFill>
                <a:schemeClr val="lt1"/>
              </a:solidFill>
              <a:latin typeface="Calibri"/>
              <a:ea typeface="Calibri"/>
              <a:cs typeface="Calibri"/>
              <a:sym typeface="Calibri"/>
            </a:endParaRPr>
          </a:p>
          <a:p>
            <a:pPr indent="0" lvl="0" marL="0" marR="0" rtl="0" algn="l">
              <a:spcBef>
                <a:spcPts val="0"/>
              </a:spcBef>
              <a:spcAft>
                <a:spcPts val="0"/>
              </a:spcAft>
              <a:buNone/>
            </a:pPr>
            <a:r>
              <a:rPr lang="en-GB" sz="1100">
                <a:solidFill>
                  <a:schemeClr val="lt1"/>
                </a:solidFill>
                <a:latin typeface="Calibri"/>
                <a:ea typeface="Calibri"/>
                <a:cs typeface="Calibri"/>
                <a:sym typeface="Calibri"/>
              </a:rPr>
              <a:t>[6]</a:t>
            </a:r>
            <a:r>
              <a:rPr b="0" i="0" lang="en-GB" sz="1100">
                <a:solidFill>
                  <a:schemeClr val="lt1"/>
                </a:solidFill>
                <a:latin typeface="Arial"/>
                <a:ea typeface="Arial"/>
                <a:cs typeface="Arial"/>
                <a:sym typeface="Arial"/>
              </a:rPr>
              <a:t> Phienthrakul, T., 2018, January. Armband gesture recognition on electromyography signal for virtual control. In </a:t>
            </a:r>
            <a:r>
              <a:rPr b="0" i="1" lang="en-GB" sz="1100">
                <a:solidFill>
                  <a:schemeClr val="lt1"/>
                </a:solidFill>
                <a:latin typeface="Arial"/>
                <a:ea typeface="Arial"/>
                <a:cs typeface="Arial"/>
                <a:sym typeface="Arial"/>
              </a:rPr>
              <a:t>2018 10th International Conference on Knowledge and Smart Technology (KST)</a:t>
            </a:r>
            <a:r>
              <a:rPr b="0" i="0" lang="en-GB" sz="1100">
                <a:solidFill>
                  <a:schemeClr val="lt1"/>
                </a:solidFill>
                <a:latin typeface="Arial"/>
                <a:ea typeface="Arial"/>
                <a:cs typeface="Arial"/>
                <a:sym typeface="Arial"/>
              </a:rPr>
              <a:t> (pp. 149-153). IEEE.</a:t>
            </a:r>
            <a:endParaRPr sz="1100">
              <a:solidFill>
                <a:schemeClr val="lt1"/>
              </a:solidFill>
              <a:latin typeface="Calibri"/>
              <a:ea typeface="Calibri"/>
              <a:cs typeface="Calibri"/>
              <a:sym typeface="Calibri"/>
            </a:endParaRPr>
          </a:p>
          <a:p>
            <a:pPr indent="0" lvl="0" marL="0" marR="0" rtl="0" algn="l">
              <a:spcBef>
                <a:spcPts val="0"/>
              </a:spcBef>
              <a:spcAft>
                <a:spcPts val="0"/>
              </a:spcAft>
              <a:buNone/>
            </a:pPr>
            <a:r>
              <a:t/>
            </a:r>
            <a:endParaRPr sz="1100">
              <a:solidFill>
                <a:schemeClr val="lt1"/>
              </a:solidFill>
              <a:latin typeface="Calibri"/>
              <a:ea typeface="Calibri"/>
              <a:cs typeface="Calibri"/>
              <a:sym typeface="Calibri"/>
            </a:endParaRPr>
          </a:p>
          <a:p>
            <a:pPr indent="0" lvl="0" marL="0" marR="0" rtl="0" algn="l">
              <a:spcBef>
                <a:spcPts val="0"/>
              </a:spcBef>
              <a:spcAft>
                <a:spcPts val="0"/>
              </a:spcAft>
              <a:buNone/>
            </a:pPr>
            <a:r>
              <a:rPr lang="en-GB" sz="1100">
                <a:solidFill>
                  <a:schemeClr val="lt1"/>
                </a:solidFill>
                <a:latin typeface="Calibri"/>
                <a:ea typeface="Calibri"/>
                <a:cs typeface="Calibri"/>
                <a:sym typeface="Calibri"/>
              </a:rPr>
              <a:t>[7]</a:t>
            </a:r>
            <a:r>
              <a:rPr b="0" i="0" lang="en-GB" sz="1100">
                <a:solidFill>
                  <a:schemeClr val="lt1"/>
                </a:solidFill>
                <a:latin typeface="Arial"/>
                <a:ea typeface="Arial"/>
                <a:cs typeface="Arial"/>
                <a:sym typeface="Arial"/>
              </a:rPr>
              <a:t> Woźniak, M., Pomykalski, P., Sielski, D., Grudzień, K., Paluch, N. and Chaniecki, Z., 2018, September. Exploring EMG gesture recognition-interactive armband for audio playback control. In </a:t>
            </a:r>
            <a:r>
              <a:rPr b="0" i="1" lang="en-GB" sz="1100">
                <a:solidFill>
                  <a:schemeClr val="lt1"/>
                </a:solidFill>
                <a:latin typeface="Arial"/>
                <a:ea typeface="Arial"/>
                <a:cs typeface="Arial"/>
                <a:sym typeface="Arial"/>
              </a:rPr>
              <a:t>2018 Federated Conference on Computer Science and Information Systems (FedCSIS)</a:t>
            </a:r>
            <a:r>
              <a:rPr b="0" i="0" lang="en-GB" sz="1100">
                <a:solidFill>
                  <a:schemeClr val="lt1"/>
                </a:solidFill>
                <a:latin typeface="Arial"/>
                <a:ea typeface="Arial"/>
                <a:cs typeface="Arial"/>
                <a:sym typeface="Arial"/>
              </a:rPr>
              <a:t> (pp. 919-923). IEEE.</a:t>
            </a:r>
            <a:endParaRPr sz="1100">
              <a:solidFill>
                <a:schemeClr val="lt1"/>
              </a:solidFill>
              <a:latin typeface="Calibri"/>
              <a:ea typeface="Calibri"/>
              <a:cs typeface="Calibri"/>
              <a:sym typeface="Calibri"/>
            </a:endParaRPr>
          </a:p>
          <a:p>
            <a:pPr indent="0" lvl="0" marL="0" marR="0" rtl="0" algn="l">
              <a:spcBef>
                <a:spcPts val="0"/>
              </a:spcBef>
              <a:spcAft>
                <a:spcPts val="0"/>
              </a:spcAft>
              <a:buNone/>
            </a:pPr>
            <a:r>
              <a:t/>
            </a:r>
            <a:endParaRPr sz="1100">
              <a:solidFill>
                <a:schemeClr val="lt1"/>
              </a:solidFill>
              <a:latin typeface="Calibri"/>
              <a:ea typeface="Calibri"/>
              <a:cs typeface="Calibri"/>
              <a:sym typeface="Calibri"/>
            </a:endParaRPr>
          </a:p>
          <a:p>
            <a:pPr indent="0" lvl="0" marL="0" marR="0" rtl="0" algn="l">
              <a:spcBef>
                <a:spcPts val="0"/>
              </a:spcBef>
              <a:spcAft>
                <a:spcPts val="0"/>
              </a:spcAft>
              <a:buNone/>
            </a:pPr>
            <a:r>
              <a:rPr lang="en-GB" sz="1100">
                <a:solidFill>
                  <a:schemeClr val="lt1"/>
                </a:solidFill>
                <a:latin typeface="Calibri"/>
                <a:ea typeface="Calibri"/>
                <a:cs typeface="Calibri"/>
                <a:sym typeface="Calibri"/>
              </a:rPr>
              <a:t>[8]</a:t>
            </a:r>
            <a:r>
              <a:rPr b="0" i="0" lang="en-GB" sz="1100">
                <a:solidFill>
                  <a:schemeClr val="lt1"/>
                </a:solidFill>
                <a:latin typeface="Arial"/>
                <a:ea typeface="Arial"/>
                <a:cs typeface="Arial"/>
                <a:sym typeface="Arial"/>
              </a:rPr>
              <a:t> Amor, A.B.H., El Ghoul, O. and Jemni, M., 2019, December. Sign language handshape recognition using Myo Armband. In </a:t>
            </a:r>
            <a:r>
              <a:rPr b="0" i="1" lang="en-GB" sz="1100">
                <a:solidFill>
                  <a:schemeClr val="lt1"/>
                </a:solidFill>
                <a:latin typeface="Arial"/>
                <a:ea typeface="Arial"/>
                <a:cs typeface="Arial"/>
                <a:sym typeface="Arial"/>
              </a:rPr>
              <a:t>2019 7th International conference on ICT &amp; Accessibility (ICTA)</a:t>
            </a:r>
            <a:r>
              <a:rPr b="0" i="0" lang="en-GB" sz="1100">
                <a:solidFill>
                  <a:schemeClr val="lt1"/>
                </a:solidFill>
                <a:latin typeface="Arial"/>
                <a:ea typeface="Arial"/>
                <a:cs typeface="Arial"/>
                <a:sym typeface="Arial"/>
              </a:rPr>
              <a:t> (pp. 1-5). IEEE.</a:t>
            </a:r>
            <a:endParaRPr sz="1100">
              <a:solidFill>
                <a:schemeClr val="lt1"/>
              </a:solidFill>
              <a:latin typeface="Calibri"/>
              <a:ea typeface="Calibri"/>
              <a:cs typeface="Calibri"/>
              <a:sym typeface="Calibri"/>
            </a:endParaRPr>
          </a:p>
          <a:p>
            <a:pPr indent="0" lvl="0" marL="0" marR="0" rtl="0" algn="l">
              <a:spcBef>
                <a:spcPts val="0"/>
              </a:spcBef>
              <a:spcAft>
                <a:spcPts val="0"/>
              </a:spcAft>
              <a:buNone/>
            </a:pPr>
            <a:r>
              <a:t/>
            </a:r>
            <a:endParaRPr sz="1100">
              <a:solidFill>
                <a:schemeClr val="lt1"/>
              </a:solidFill>
              <a:latin typeface="Calibri"/>
              <a:ea typeface="Calibri"/>
              <a:cs typeface="Calibri"/>
              <a:sym typeface="Calibri"/>
            </a:endParaRPr>
          </a:p>
          <a:p>
            <a:pPr indent="0" lvl="0" marL="0" marR="0" rtl="0" algn="l">
              <a:spcBef>
                <a:spcPts val="0"/>
              </a:spcBef>
              <a:spcAft>
                <a:spcPts val="0"/>
              </a:spcAft>
              <a:buNone/>
            </a:pPr>
            <a:r>
              <a:rPr lang="en-GB" sz="1100">
                <a:solidFill>
                  <a:schemeClr val="lt1"/>
                </a:solidFill>
                <a:latin typeface="Calibri"/>
                <a:ea typeface="Calibri"/>
                <a:cs typeface="Calibri"/>
                <a:sym typeface="Calibri"/>
              </a:rPr>
              <a:t>[9]</a:t>
            </a:r>
            <a:r>
              <a:rPr b="0" i="0" lang="en-GB" sz="1100">
                <a:solidFill>
                  <a:schemeClr val="lt1"/>
                </a:solidFill>
                <a:latin typeface="Arial"/>
                <a:ea typeface="Arial"/>
                <a:cs typeface="Arial"/>
                <a:sym typeface="Arial"/>
              </a:rPr>
              <a:t> Kim, S., Kim, J., Ahn, S. and Kim, Y., 2018. Finger language recognition based on ensemble artificial neural network learning using armband EMG sensors. </a:t>
            </a:r>
            <a:r>
              <a:rPr b="0" i="1" lang="en-GB" sz="1100">
                <a:solidFill>
                  <a:schemeClr val="lt1"/>
                </a:solidFill>
                <a:latin typeface="Arial"/>
                <a:ea typeface="Arial"/>
                <a:cs typeface="Arial"/>
                <a:sym typeface="Arial"/>
              </a:rPr>
              <a:t>Technology and Health Care</a:t>
            </a:r>
            <a:r>
              <a:rPr b="0" i="0" lang="en-GB" sz="1100">
                <a:solidFill>
                  <a:schemeClr val="lt1"/>
                </a:solidFill>
                <a:latin typeface="Arial"/>
                <a:ea typeface="Arial"/>
                <a:cs typeface="Arial"/>
                <a:sym typeface="Arial"/>
              </a:rPr>
              <a:t>, </a:t>
            </a:r>
            <a:r>
              <a:rPr b="1" i="1" lang="en-GB" sz="1100">
                <a:solidFill>
                  <a:schemeClr val="lt1"/>
                </a:solidFill>
                <a:latin typeface="Arial"/>
                <a:ea typeface="Arial"/>
                <a:cs typeface="Arial"/>
                <a:sym typeface="Arial"/>
              </a:rPr>
              <a:t>26</a:t>
            </a:r>
            <a:r>
              <a:rPr b="1" i="0" lang="en-GB" sz="1100">
                <a:solidFill>
                  <a:schemeClr val="lt1"/>
                </a:solidFill>
                <a:latin typeface="Arial"/>
                <a:ea typeface="Arial"/>
                <a:cs typeface="Arial"/>
                <a:sym typeface="Arial"/>
              </a:rPr>
              <a:t>(S1</a:t>
            </a:r>
            <a:r>
              <a:rPr b="0" i="0" lang="en-GB" sz="1100">
                <a:solidFill>
                  <a:schemeClr val="lt1"/>
                </a:solidFill>
                <a:latin typeface="Arial"/>
                <a:ea typeface="Arial"/>
                <a:cs typeface="Arial"/>
                <a:sym typeface="Arial"/>
              </a:rPr>
              <a:t>), pp.249-258.</a:t>
            </a:r>
            <a:endParaRPr sz="1100">
              <a:solidFill>
                <a:schemeClr val="lt1"/>
              </a:solidFill>
              <a:latin typeface="Calibri"/>
              <a:ea typeface="Calibri"/>
              <a:cs typeface="Calibri"/>
              <a:sym typeface="Calibri"/>
            </a:endParaRPr>
          </a:p>
          <a:p>
            <a:pPr indent="0" lvl="0" marL="0" marR="0" rtl="0" algn="l">
              <a:spcBef>
                <a:spcPts val="0"/>
              </a:spcBef>
              <a:spcAft>
                <a:spcPts val="0"/>
              </a:spcAft>
              <a:buNone/>
            </a:pPr>
            <a:r>
              <a:t/>
            </a:r>
            <a:endParaRPr sz="1100">
              <a:solidFill>
                <a:schemeClr val="lt1"/>
              </a:solidFill>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pic>
        <p:nvPicPr>
          <p:cNvPr id="303" name="Google Shape;303;p37" title="Final pic with our hand !!.jpg"/>
          <p:cNvPicPr preferRelativeResize="0"/>
          <p:nvPr/>
        </p:nvPicPr>
        <p:blipFill>
          <a:blip r:embed="rId3">
            <a:alphaModFix/>
          </a:blip>
          <a:stretch>
            <a:fillRect/>
          </a:stretch>
        </p:blipFill>
        <p:spPr>
          <a:xfrm>
            <a:off x="152400" y="152400"/>
            <a:ext cx="3629027" cy="4838702"/>
          </a:xfrm>
          <a:prstGeom prst="rect">
            <a:avLst/>
          </a:prstGeom>
          <a:noFill/>
          <a:ln>
            <a:noFill/>
          </a:ln>
        </p:spPr>
      </p:pic>
      <p:sp>
        <p:nvSpPr>
          <p:cNvPr id="304" name="Google Shape;304;p37"/>
          <p:cNvSpPr txBox="1"/>
          <p:nvPr/>
        </p:nvSpPr>
        <p:spPr>
          <a:xfrm>
            <a:off x="4224875" y="353475"/>
            <a:ext cx="4013400" cy="173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chemeClr val="lt1"/>
                </a:solidFill>
                <a:latin typeface="Pacifico"/>
                <a:ea typeface="Pacifico"/>
                <a:cs typeface="Pacifico"/>
                <a:sym typeface="Pacifico"/>
              </a:rPr>
              <a:t>Left to Right :-</a:t>
            </a:r>
            <a:endParaRPr sz="1800">
              <a:solidFill>
                <a:schemeClr val="lt1"/>
              </a:solidFill>
              <a:latin typeface="Pacifico"/>
              <a:ea typeface="Pacifico"/>
              <a:cs typeface="Pacifico"/>
              <a:sym typeface="Pacifico"/>
            </a:endParaRPr>
          </a:p>
          <a:p>
            <a:pPr indent="0" lvl="0" marL="0" rtl="0" algn="l">
              <a:spcBef>
                <a:spcPts val="0"/>
              </a:spcBef>
              <a:spcAft>
                <a:spcPts val="0"/>
              </a:spcAft>
              <a:buNone/>
            </a:pPr>
            <a:r>
              <a:t/>
            </a:r>
            <a:endParaRPr sz="1800">
              <a:solidFill>
                <a:schemeClr val="lt1"/>
              </a:solidFill>
              <a:latin typeface="Pacifico"/>
              <a:ea typeface="Pacifico"/>
              <a:cs typeface="Pacifico"/>
              <a:sym typeface="Pacifico"/>
            </a:endParaRPr>
          </a:p>
          <a:p>
            <a:pPr indent="0" lvl="0" marL="0" rtl="0" algn="l">
              <a:spcBef>
                <a:spcPts val="0"/>
              </a:spcBef>
              <a:spcAft>
                <a:spcPts val="0"/>
              </a:spcAft>
              <a:buNone/>
            </a:pPr>
            <a:r>
              <a:rPr lang="en-GB" sz="1800">
                <a:solidFill>
                  <a:schemeClr val="lt1"/>
                </a:solidFill>
                <a:latin typeface="Times New Roman"/>
                <a:ea typeface="Times New Roman"/>
                <a:cs typeface="Times New Roman"/>
                <a:sym typeface="Times New Roman"/>
              </a:rPr>
              <a:t>Prof Prasoon Kumar</a:t>
            </a:r>
            <a:endParaRPr sz="18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rPr lang="en-GB" sz="1800">
                <a:solidFill>
                  <a:schemeClr val="lt1"/>
                </a:solidFill>
                <a:latin typeface="Times New Roman"/>
                <a:ea typeface="Times New Roman"/>
                <a:cs typeface="Times New Roman"/>
                <a:sym typeface="Times New Roman"/>
              </a:rPr>
              <a:t>Kushanavo Rakshit</a:t>
            </a:r>
            <a:endParaRPr sz="18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rPr lang="en-GB" sz="1800">
                <a:solidFill>
                  <a:schemeClr val="lt1"/>
                </a:solidFill>
                <a:latin typeface="Times New Roman"/>
                <a:ea typeface="Times New Roman"/>
                <a:cs typeface="Times New Roman"/>
                <a:sym typeface="Times New Roman"/>
              </a:rPr>
              <a:t>Swagato Chakraborty</a:t>
            </a:r>
            <a:endParaRPr sz="18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rPr lang="en-GB" sz="1800">
                <a:solidFill>
                  <a:schemeClr val="lt1"/>
                </a:solidFill>
                <a:latin typeface="Times New Roman"/>
                <a:ea typeface="Times New Roman"/>
                <a:cs typeface="Times New Roman"/>
                <a:sym typeface="Times New Roman"/>
              </a:rPr>
              <a:t>Aditya Joshi</a:t>
            </a:r>
            <a:endParaRPr sz="1800">
              <a:solidFill>
                <a:schemeClr val="lt1"/>
              </a:solidFill>
              <a:latin typeface="Times New Roman"/>
              <a:ea typeface="Times New Roman"/>
              <a:cs typeface="Times New Roman"/>
              <a:sym typeface="Times New Roman"/>
            </a:endParaRPr>
          </a:p>
        </p:txBody>
      </p:sp>
      <p:sp>
        <p:nvSpPr>
          <p:cNvPr id="305" name="Google Shape;305;p37"/>
          <p:cNvSpPr/>
          <p:nvPr/>
        </p:nvSpPr>
        <p:spPr>
          <a:xfrm>
            <a:off x="4282763" y="2523074"/>
            <a:ext cx="3955422" cy="951686"/>
          </a:xfrm>
          <a:prstGeom prst="rect">
            <a:avLst/>
          </a:prstGeom>
        </p:spPr>
        <p:txBody>
          <a:bodyPr>
            <a:prstTxWarp prst="textPlain"/>
          </a:bodyPr>
          <a:lstStyle/>
          <a:p>
            <a:pPr lvl="0" algn="ctr"/>
            <a:r>
              <a:rPr b="0" i="1">
                <a:ln cap="flat" cmpd="sng" w="9525">
                  <a:solidFill>
                    <a:srgbClr val="FFFF00"/>
                  </a:solidFill>
                  <a:prstDash val="solid"/>
                  <a:round/>
                  <a:headEnd len="sm" w="sm" type="none"/>
                  <a:tailEnd len="sm" w="sm" type="none"/>
                </a:ln>
                <a:gradFill>
                  <a:gsLst>
                    <a:gs pos="0">
                      <a:srgbClr val="DB0000"/>
                    </a:gs>
                    <a:gs pos="22000">
                      <a:srgbClr val="BA0101"/>
                    </a:gs>
                    <a:gs pos="39000">
                      <a:srgbClr val="980202"/>
                    </a:gs>
                    <a:gs pos="100000">
                      <a:srgbClr val="540303"/>
                    </a:gs>
                  </a:gsLst>
                  <a:lin ang="5400012" scaled="0"/>
                </a:gradFill>
                <a:latin typeface="Pacifico"/>
              </a:rPr>
              <a:t>Thank</a:t>
            </a:r>
          </a:p>
        </p:txBody>
      </p:sp>
      <p:sp>
        <p:nvSpPr>
          <p:cNvPr id="306" name="Google Shape;306;p37"/>
          <p:cNvSpPr/>
          <p:nvPr/>
        </p:nvSpPr>
        <p:spPr>
          <a:xfrm>
            <a:off x="5866475" y="3824825"/>
            <a:ext cx="2454150" cy="1015999"/>
          </a:xfrm>
          <a:prstGeom prst="rect">
            <a:avLst/>
          </a:prstGeom>
        </p:spPr>
        <p:txBody>
          <a:bodyPr>
            <a:prstTxWarp prst="textPlain"/>
          </a:bodyPr>
          <a:lstStyle/>
          <a:p>
            <a:pPr lvl="0" algn="ctr"/>
            <a:r>
              <a:rPr b="0" i="1">
                <a:ln cap="flat" cmpd="sng" w="9525">
                  <a:solidFill>
                    <a:srgbClr val="FFFF00"/>
                  </a:solidFill>
                  <a:prstDash val="solid"/>
                  <a:round/>
                  <a:headEnd len="sm" w="sm" type="none"/>
                  <a:tailEnd len="sm" w="sm" type="none"/>
                </a:ln>
                <a:gradFill>
                  <a:gsLst>
                    <a:gs pos="0">
                      <a:srgbClr val="DB0000"/>
                    </a:gs>
                    <a:gs pos="22000">
                      <a:srgbClr val="BA0101"/>
                    </a:gs>
                    <a:gs pos="39000">
                      <a:srgbClr val="980202"/>
                    </a:gs>
                    <a:gs pos="100000">
                      <a:srgbClr val="540303"/>
                    </a:gs>
                  </a:gsLst>
                  <a:lin ang="5400012" scaled="0"/>
                </a:gradFill>
                <a:latin typeface="Pacifico"/>
              </a:rPr>
              <a:t>You</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8">
                                  <p:stCondLst>
                                    <p:cond delay="0"/>
                                  </p:stCondLst>
                                  <p:childTnLst>
                                    <p:set>
                                      <p:cBhvr>
                                        <p:cTn dur="1" fill="hold">
                                          <p:stCondLst>
                                            <p:cond delay="0"/>
                                          </p:stCondLst>
                                        </p:cTn>
                                        <p:tgtEl>
                                          <p:spTgt spid="303"/>
                                        </p:tgtEl>
                                        <p:attrNameLst>
                                          <p:attrName>style.visibility</p:attrName>
                                        </p:attrNameLst>
                                      </p:cBhvr>
                                      <p:to>
                                        <p:strVal val="visible"/>
                                      </p:to>
                                    </p:set>
                                    <p:anim calcmode="lin" valueType="num">
                                      <p:cBhvr additive="base">
                                        <p:cTn dur="1000"/>
                                        <p:tgtEl>
                                          <p:spTgt spid="303"/>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2" presetSubtype="2">
                                  <p:stCondLst>
                                    <p:cond delay="0"/>
                                  </p:stCondLst>
                                  <p:childTnLst>
                                    <p:set>
                                      <p:cBhvr>
                                        <p:cTn dur="1" fill="hold">
                                          <p:stCondLst>
                                            <p:cond delay="0"/>
                                          </p:stCondLst>
                                        </p:cTn>
                                        <p:tgtEl>
                                          <p:spTgt spid="304"/>
                                        </p:tgtEl>
                                        <p:attrNameLst>
                                          <p:attrName>style.visibility</p:attrName>
                                        </p:attrNameLst>
                                      </p:cBhvr>
                                      <p:to>
                                        <p:strVal val="visible"/>
                                      </p:to>
                                    </p:set>
                                    <p:anim calcmode="lin" valueType="num">
                                      <p:cBhvr additive="base">
                                        <p:cTn dur="1000"/>
                                        <p:tgtEl>
                                          <p:spTgt spid="304"/>
                                        </p:tgtEl>
                                        <p:attrNameLst>
                                          <p:attrName>ppt_x</p:attrName>
                                        </p:attrNameLst>
                                      </p:cBhvr>
                                      <p:tavLst>
                                        <p:tav fmla="" tm="0">
                                          <p:val>
                                            <p:strVal val="#ppt_x+1"/>
                                          </p:val>
                                        </p:tav>
                                        <p:tav fmla="" tm="100000">
                                          <p:val>
                                            <p:strVal val="#ppt_x"/>
                                          </p:val>
                                        </p:tav>
                                      </p:tavLst>
                                    </p:anim>
                                  </p:childTnLst>
                                </p:cTn>
                              </p:par>
                            </p:childTnLst>
                          </p:cTn>
                        </p:par>
                        <p:par>
                          <p:cTn fill="hold">
                            <p:stCondLst>
                              <p:cond delay="2000"/>
                            </p:stCondLst>
                            <p:childTnLst>
                              <p:par>
                                <p:cTn fill="hold" nodeType="afterEffect" presetClass="entr" presetID="2" presetSubtype="4">
                                  <p:stCondLst>
                                    <p:cond delay="0"/>
                                  </p:stCondLst>
                                  <p:childTnLst>
                                    <p:set>
                                      <p:cBhvr>
                                        <p:cTn dur="1" fill="hold">
                                          <p:stCondLst>
                                            <p:cond delay="0"/>
                                          </p:stCondLst>
                                        </p:cTn>
                                        <p:tgtEl>
                                          <p:spTgt spid="305"/>
                                        </p:tgtEl>
                                        <p:attrNameLst>
                                          <p:attrName>style.visibility</p:attrName>
                                        </p:attrNameLst>
                                      </p:cBhvr>
                                      <p:to>
                                        <p:strVal val="visible"/>
                                      </p:to>
                                    </p:set>
                                    <p:anim calcmode="lin" valueType="num">
                                      <p:cBhvr additive="base">
                                        <p:cTn dur="1000"/>
                                        <p:tgtEl>
                                          <p:spTgt spid="305"/>
                                        </p:tgtEl>
                                        <p:attrNameLst>
                                          <p:attrName>ppt_y</p:attrName>
                                        </p:attrNameLst>
                                      </p:cBhvr>
                                      <p:tavLst>
                                        <p:tav fmla="" tm="0">
                                          <p:val>
                                            <p:strVal val="#ppt_y+1"/>
                                          </p:val>
                                        </p:tav>
                                        <p:tav fmla="" tm="100000">
                                          <p:val>
                                            <p:strVal val="#ppt_y"/>
                                          </p:val>
                                        </p:tav>
                                      </p:tavLst>
                                    </p:anim>
                                  </p:childTnLst>
                                </p:cTn>
                              </p:par>
                              <p:par>
                                <p:cTn fill="hold" nodeType="withEffect" presetClass="entr" presetID="23" presetSubtype="16">
                                  <p:stCondLst>
                                    <p:cond delay="0"/>
                                  </p:stCondLst>
                                  <p:childTnLst>
                                    <p:set>
                                      <p:cBhvr>
                                        <p:cTn dur="1" fill="hold">
                                          <p:stCondLst>
                                            <p:cond delay="0"/>
                                          </p:stCondLst>
                                        </p:cTn>
                                        <p:tgtEl>
                                          <p:spTgt spid="306"/>
                                        </p:tgtEl>
                                        <p:attrNameLst>
                                          <p:attrName>style.visibility</p:attrName>
                                        </p:attrNameLst>
                                      </p:cBhvr>
                                      <p:to>
                                        <p:strVal val="visible"/>
                                      </p:to>
                                    </p:set>
                                    <p:anim calcmode="lin" valueType="num">
                                      <p:cBhvr additive="base">
                                        <p:cTn dur="1000"/>
                                        <p:tgtEl>
                                          <p:spTgt spid="306"/>
                                        </p:tgtEl>
                                        <p:attrNameLst>
                                          <p:attrName>ppt_w</p:attrName>
                                        </p:attrNameLst>
                                      </p:cBhvr>
                                      <p:tavLst>
                                        <p:tav fmla="" tm="0">
                                          <p:val>
                                            <p:strVal val="0"/>
                                          </p:val>
                                        </p:tav>
                                        <p:tav fmla="" tm="100000">
                                          <p:val>
                                            <p:strVal val="#ppt_w"/>
                                          </p:val>
                                        </p:tav>
                                      </p:tavLst>
                                    </p:anim>
                                    <p:anim calcmode="lin" valueType="num">
                                      <p:cBhvr additive="base">
                                        <p:cTn dur="1000"/>
                                        <p:tgtEl>
                                          <p:spTgt spid="306"/>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pic>
        <p:nvPicPr>
          <p:cNvPr id="78" name="Google Shape;78;p18" title="Screenshot 2025-04-22 220009.jpg"/>
          <p:cNvPicPr preferRelativeResize="0"/>
          <p:nvPr/>
        </p:nvPicPr>
        <p:blipFill>
          <a:blip r:embed="rId3">
            <a:alphaModFix/>
          </a:blip>
          <a:stretch>
            <a:fillRect/>
          </a:stretch>
        </p:blipFill>
        <p:spPr>
          <a:xfrm>
            <a:off x="307675" y="211625"/>
            <a:ext cx="7901348" cy="2360124"/>
          </a:xfrm>
          <a:prstGeom prst="rect">
            <a:avLst/>
          </a:prstGeom>
          <a:noFill/>
          <a:ln>
            <a:noFill/>
          </a:ln>
        </p:spPr>
      </p:pic>
      <p:pic>
        <p:nvPicPr>
          <p:cNvPr id="79" name="Google Shape;79;p18" title="Screenshot 2025-04-22 220519.jpg"/>
          <p:cNvPicPr preferRelativeResize="0"/>
          <p:nvPr/>
        </p:nvPicPr>
        <p:blipFill rotWithShape="1">
          <a:blip r:embed="rId4">
            <a:alphaModFix/>
          </a:blip>
          <a:srcRect b="-3723" l="1050" r="-1050" t="0"/>
          <a:stretch/>
        </p:blipFill>
        <p:spPr>
          <a:xfrm>
            <a:off x="4597400" y="2814575"/>
            <a:ext cx="4065750" cy="2110500"/>
          </a:xfrm>
          <a:prstGeom prst="rect">
            <a:avLst/>
          </a:prstGeom>
          <a:noFill/>
          <a:ln>
            <a:noFill/>
          </a:ln>
        </p:spPr>
      </p:pic>
      <p:sp>
        <p:nvSpPr>
          <p:cNvPr id="80" name="Google Shape;80;p18"/>
          <p:cNvSpPr txBox="1"/>
          <p:nvPr/>
        </p:nvSpPr>
        <p:spPr>
          <a:xfrm>
            <a:off x="3760175" y="3574625"/>
            <a:ext cx="57402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800">
              <a:solidFill>
                <a:schemeClr val="dk2"/>
              </a:solidFill>
            </a:endParaRPr>
          </a:p>
        </p:txBody>
      </p:sp>
      <p:sp>
        <p:nvSpPr>
          <p:cNvPr id="81" name="Google Shape;81;p18"/>
          <p:cNvSpPr txBox="1"/>
          <p:nvPr/>
        </p:nvSpPr>
        <p:spPr>
          <a:xfrm>
            <a:off x="5521625" y="2940475"/>
            <a:ext cx="36498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800">
              <a:solidFill>
                <a:schemeClr val="dk2"/>
              </a:solidFill>
            </a:endParaRPr>
          </a:p>
        </p:txBody>
      </p:sp>
      <p:sp>
        <p:nvSpPr>
          <p:cNvPr id="82" name="Google Shape;82;p18"/>
          <p:cNvSpPr txBox="1"/>
          <p:nvPr/>
        </p:nvSpPr>
        <p:spPr>
          <a:xfrm>
            <a:off x="4597325" y="2840725"/>
            <a:ext cx="4065900" cy="189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p:txBody>
      </p:sp>
      <p:sp>
        <p:nvSpPr>
          <p:cNvPr id="83" name="Google Shape;83;p18"/>
          <p:cNvSpPr/>
          <p:nvPr/>
        </p:nvSpPr>
        <p:spPr>
          <a:xfrm>
            <a:off x="1787300" y="3057925"/>
            <a:ext cx="1902300" cy="1456200"/>
          </a:xfrm>
          <a:prstGeom prst="curvedRightArrow">
            <a:avLst>
              <a:gd fmla="val 25000" name="adj1"/>
              <a:gd fmla="val 50000" name="adj2"/>
              <a:gd fmla="val 2500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78"/>
                                        </p:tgtEl>
                                        <p:attrNameLst>
                                          <p:attrName>style.visibility</p:attrName>
                                        </p:attrNameLst>
                                      </p:cBhvr>
                                      <p:to>
                                        <p:strVal val="visible"/>
                                      </p:to>
                                    </p:set>
                                    <p:anim calcmode="lin" valueType="num">
                                      <p:cBhvr additive="base">
                                        <p:cTn dur="2800"/>
                                        <p:tgtEl>
                                          <p:spTgt spid="78"/>
                                        </p:tgtEl>
                                        <p:attrNameLst>
                                          <p:attrName>ppt_x</p:attrName>
                                        </p:attrNameLst>
                                      </p:cBhvr>
                                      <p:tavLst>
                                        <p:tav fmla="" tm="0">
                                          <p:val>
                                            <p:strVal val="#ppt_x-1"/>
                                          </p:val>
                                        </p:tav>
                                        <p:tav fmla="" tm="100000">
                                          <p:val>
                                            <p:strVal val="#ppt_x"/>
                                          </p:val>
                                        </p:tav>
                                      </p:tavLst>
                                    </p:anim>
                                  </p:childTnLst>
                                </p:cTn>
                              </p:par>
                            </p:childTnLst>
                          </p:cTn>
                        </p:par>
                        <p:par>
                          <p:cTn fill="hold">
                            <p:stCondLst>
                              <p:cond delay="2800"/>
                            </p:stCondLst>
                            <p:childTnLst>
                              <p:par>
                                <p:cTn fill="hold" nodeType="afterEffect" presetClass="entr" presetID="10" presetSubtype="0">
                                  <p:stCondLst>
                                    <p:cond delay="0"/>
                                  </p:stCondLst>
                                  <p:childTnLst>
                                    <p:set>
                                      <p:cBhvr>
                                        <p:cTn dur="1" fill="hold">
                                          <p:stCondLst>
                                            <p:cond delay="0"/>
                                          </p:stCondLst>
                                        </p:cTn>
                                        <p:tgtEl>
                                          <p:spTgt spid="83"/>
                                        </p:tgtEl>
                                        <p:attrNameLst>
                                          <p:attrName>style.visibility</p:attrName>
                                        </p:attrNameLst>
                                      </p:cBhvr>
                                      <p:to>
                                        <p:strVal val="visible"/>
                                      </p:to>
                                    </p:set>
                                    <p:animEffect filter="fade" transition="in">
                                      <p:cBhvr>
                                        <p:cTn dur="1000"/>
                                        <p:tgtEl>
                                          <p:spTgt spid="83"/>
                                        </p:tgtEl>
                                      </p:cBhvr>
                                    </p:animEffect>
                                  </p:childTnLst>
                                </p:cTn>
                              </p:par>
                              <p:par>
                                <p:cTn fill="hold" nodeType="withEffect" presetClass="entr" presetID="10" presetSubtype="0">
                                  <p:stCondLst>
                                    <p:cond delay="0"/>
                                  </p:stCondLst>
                                  <p:childTnLst>
                                    <p:set>
                                      <p:cBhvr>
                                        <p:cTn dur="1" fill="hold">
                                          <p:stCondLst>
                                            <p:cond delay="0"/>
                                          </p:stCondLst>
                                        </p:cTn>
                                        <p:tgtEl>
                                          <p:spTgt spid="82"/>
                                        </p:tgtEl>
                                        <p:attrNameLst>
                                          <p:attrName>style.visibility</p:attrName>
                                        </p:attrNameLst>
                                      </p:cBhvr>
                                      <p:to>
                                        <p:strVal val="visible"/>
                                      </p:to>
                                    </p:set>
                                    <p:animEffect filter="fade" transition="in">
                                      <p:cBhvr>
                                        <p:cTn dur="1000"/>
                                        <p:tgtEl>
                                          <p:spTgt spid="8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9"/>
          <p:cNvSpPr txBox="1"/>
          <p:nvPr/>
        </p:nvSpPr>
        <p:spPr>
          <a:xfrm>
            <a:off x="403200" y="403975"/>
            <a:ext cx="8337600" cy="421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p:txBody>
      </p:sp>
      <p:pic>
        <p:nvPicPr>
          <p:cNvPr descr="Hand Michelangelo Ottobock Upper Limb Prosthesis at best price in Nagpur" id="89" name="Google Shape;89;p19"/>
          <p:cNvPicPr preferRelativeResize="0"/>
          <p:nvPr/>
        </p:nvPicPr>
        <p:blipFill rotWithShape="1">
          <a:blip r:embed="rId3">
            <a:alphaModFix/>
          </a:blip>
          <a:srcRect b="10648" l="20163" r="24367" t="13726"/>
          <a:stretch/>
        </p:blipFill>
        <p:spPr>
          <a:xfrm>
            <a:off x="613000" y="826725"/>
            <a:ext cx="1626574" cy="2242950"/>
          </a:xfrm>
          <a:prstGeom prst="rect">
            <a:avLst/>
          </a:prstGeom>
          <a:noFill/>
          <a:ln>
            <a:noFill/>
          </a:ln>
        </p:spPr>
      </p:pic>
      <p:sp>
        <p:nvSpPr>
          <p:cNvPr id="90" name="Google Shape;90;p19"/>
          <p:cNvSpPr txBox="1"/>
          <p:nvPr/>
        </p:nvSpPr>
        <p:spPr>
          <a:xfrm>
            <a:off x="2022175" y="310025"/>
            <a:ext cx="1456200" cy="149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p:txBody>
      </p:sp>
      <p:pic>
        <p:nvPicPr>
          <p:cNvPr id="91" name="Google Shape;91;p19"/>
          <p:cNvPicPr preferRelativeResize="0"/>
          <p:nvPr/>
        </p:nvPicPr>
        <p:blipFill rotWithShape="1">
          <a:blip r:embed="rId4">
            <a:alphaModFix/>
          </a:blip>
          <a:srcRect b="0" l="21494" r="18042" t="0"/>
          <a:stretch/>
        </p:blipFill>
        <p:spPr>
          <a:xfrm>
            <a:off x="3802825" y="826725"/>
            <a:ext cx="1538350" cy="2242950"/>
          </a:xfrm>
          <a:prstGeom prst="rect">
            <a:avLst/>
          </a:prstGeom>
          <a:noFill/>
          <a:ln>
            <a:noFill/>
          </a:ln>
        </p:spPr>
      </p:pic>
      <p:pic>
        <p:nvPicPr>
          <p:cNvPr id="92" name="Google Shape;92;p19"/>
          <p:cNvPicPr preferRelativeResize="0"/>
          <p:nvPr/>
        </p:nvPicPr>
        <p:blipFill rotWithShape="1">
          <a:blip r:embed="rId5">
            <a:alphaModFix/>
          </a:blip>
          <a:srcRect b="-9228" l="6453" r="-20478" t="-9240"/>
          <a:stretch/>
        </p:blipFill>
        <p:spPr>
          <a:xfrm>
            <a:off x="6825125" y="580100"/>
            <a:ext cx="1984574" cy="2607001"/>
          </a:xfrm>
          <a:prstGeom prst="rect">
            <a:avLst/>
          </a:prstGeom>
          <a:noFill/>
          <a:ln>
            <a:noFill/>
          </a:ln>
        </p:spPr>
      </p:pic>
      <p:sp>
        <p:nvSpPr>
          <p:cNvPr id="93" name="Google Shape;93;p19"/>
          <p:cNvSpPr/>
          <p:nvPr/>
        </p:nvSpPr>
        <p:spPr>
          <a:xfrm>
            <a:off x="2513150" y="1801325"/>
            <a:ext cx="1016100" cy="5079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4" name="Google Shape;94;p19"/>
          <p:cNvSpPr/>
          <p:nvPr/>
        </p:nvSpPr>
        <p:spPr>
          <a:xfrm>
            <a:off x="5575100" y="1801325"/>
            <a:ext cx="1016100" cy="5079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5" name="Google Shape;95;p19"/>
          <p:cNvSpPr txBox="1"/>
          <p:nvPr/>
        </p:nvSpPr>
        <p:spPr>
          <a:xfrm>
            <a:off x="472075" y="3398475"/>
            <a:ext cx="8268600" cy="13623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Clr>
                <a:schemeClr val="dk1"/>
              </a:buClr>
              <a:buFont typeface="Arial"/>
              <a:buNone/>
            </a:pPr>
            <a:r>
              <a:rPr lang="en-GB" sz="1800">
                <a:solidFill>
                  <a:schemeClr val="lt1"/>
                </a:solidFill>
                <a:latin typeface="Calibri"/>
                <a:ea typeface="Calibri"/>
                <a:cs typeface="Calibri"/>
                <a:sym typeface="Calibri"/>
              </a:rPr>
              <a:t>Fig. 2: Currently Available Myoelectric Prosthetics</a:t>
            </a:r>
            <a:endParaRPr sz="1200">
              <a:solidFill>
                <a:schemeClr val="lt1"/>
              </a:solidFill>
            </a:endParaRPr>
          </a:p>
          <a:p>
            <a:pPr indent="0" lvl="0" marL="0" rtl="0" algn="just">
              <a:spcBef>
                <a:spcPts val="0"/>
              </a:spcBef>
              <a:spcAft>
                <a:spcPts val="0"/>
              </a:spcAft>
              <a:buClr>
                <a:schemeClr val="dk1"/>
              </a:buClr>
              <a:buFont typeface="Arial"/>
              <a:buNone/>
            </a:pPr>
            <a:r>
              <a:rPr lang="en-GB" sz="1600">
                <a:solidFill>
                  <a:schemeClr val="lt1"/>
                </a:solidFill>
                <a:latin typeface="Calibri"/>
                <a:ea typeface="Calibri"/>
                <a:cs typeface="Calibri"/>
                <a:sym typeface="Calibri"/>
              </a:rPr>
              <a:t>(a) Michelangelo Hand by Otto Bock ($60,000) </a:t>
            </a:r>
            <a:r>
              <a:rPr lang="en-GB">
                <a:solidFill>
                  <a:schemeClr val="lt1"/>
                </a:solidFill>
                <a:latin typeface="Calibri"/>
                <a:ea typeface="Calibri"/>
                <a:cs typeface="Calibri"/>
                <a:sym typeface="Calibri"/>
              </a:rPr>
              <a:t>{Source: Ottobock US. "Michelangelo prost</a:t>
            </a:r>
            <a:r>
              <a:rPr lang="en-GB">
                <a:solidFill>
                  <a:schemeClr val="lt1"/>
                </a:solidFill>
                <a:latin typeface="Calibri"/>
                <a:ea typeface="Calibri"/>
                <a:cs typeface="Calibri"/>
                <a:sym typeface="Calibri"/>
              </a:rPr>
              <a:t>hetic hand."</a:t>
            </a:r>
            <a:endParaRPr sz="1200">
              <a:solidFill>
                <a:schemeClr val="lt1"/>
              </a:solidFill>
            </a:endParaRPr>
          </a:p>
          <a:p>
            <a:pPr indent="0" lvl="0" marL="0" rtl="0" algn="just">
              <a:spcBef>
                <a:spcPts val="0"/>
              </a:spcBef>
              <a:spcAft>
                <a:spcPts val="0"/>
              </a:spcAft>
              <a:buClr>
                <a:schemeClr val="dk1"/>
              </a:buClr>
              <a:buFont typeface="Arial"/>
              <a:buNone/>
            </a:pPr>
            <a:r>
              <a:rPr lang="en-GB" sz="1600">
                <a:solidFill>
                  <a:schemeClr val="lt1"/>
                </a:solidFill>
                <a:latin typeface="Calibri"/>
                <a:ea typeface="Calibri"/>
                <a:cs typeface="Calibri"/>
                <a:sym typeface="Calibri"/>
              </a:rPr>
              <a:t>(b) i-limb by Touch Bionics (₹1.5L) </a:t>
            </a:r>
            <a:r>
              <a:rPr lang="en-GB">
                <a:solidFill>
                  <a:schemeClr val="lt1"/>
                </a:solidFill>
                <a:latin typeface="Calibri"/>
                <a:ea typeface="Calibri"/>
                <a:cs typeface="Calibri"/>
                <a:sym typeface="Calibri"/>
              </a:rPr>
              <a:t>{Source: Designboom. "Touch Bionics app controlled prosthetic hand."</a:t>
            </a:r>
            <a:endParaRPr sz="1200">
              <a:solidFill>
                <a:schemeClr val="lt1"/>
              </a:solidFill>
            </a:endParaRPr>
          </a:p>
          <a:p>
            <a:pPr indent="0" lvl="0" marL="0" rtl="0" algn="just">
              <a:spcBef>
                <a:spcPts val="0"/>
              </a:spcBef>
              <a:spcAft>
                <a:spcPts val="0"/>
              </a:spcAft>
              <a:buNone/>
            </a:pPr>
            <a:r>
              <a:rPr lang="en-GB" sz="1600">
                <a:solidFill>
                  <a:schemeClr val="lt1"/>
                </a:solidFill>
                <a:latin typeface="Calibri"/>
                <a:ea typeface="Calibri"/>
                <a:cs typeface="Calibri"/>
                <a:sym typeface="Calibri"/>
              </a:rPr>
              <a:t>(c) X-limb ($200) </a:t>
            </a:r>
            <a:r>
              <a:rPr lang="en-GB">
                <a:solidFill>
                  <a:schemeClr val="lt1"/>
                </a:solidFill>
                <a:latin typeface="Calibri"/>
                <a:ea typeface="Calibri"/>
                <a:cs typeface="Calibri"/>
                <a:sym typeface="Calibri"/>
              </a:rPr>
              <a:t>{Source: ResearchGate. "X-Limb prosthetic hand with pinch grasp (left) and power grasp.”</a:t>
            </a:r>
            <a:endParaRPr sz="600">
              <a:solidFill>
                <a:schemeClr val="lt1"/>
              </a:solidFill>
            </a:endParaRPr>
          </a:p>
        </p:txBody>
      </p:sp>
      <p:sp>
        <p:nvSpPr>
          <p:cNvPr id="96" name="Google Shape;96;p19"/>
          <p:cNvSpPr txBox="1"/>
          <p:nvPr/>
        </p:nvSpPr>
        <p:spPr>
          <a:xfrm>
            <a:off x="988775" y="3318625"/>
            <a:ext cx="6096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800">
              <a:solidFill>
                <a:schemeClr val="dk2"/>
              </a:solidFill>
            </a:endParaRPr>
          </a:p>
        </p:txBody>
      </p:sp>
      <p:sp>
        <p:nvSpPr>
          <p:cNvPr id="97" name="Google Shape;97;p19"/>
          <p:cNvSpPr txBox="1"/>
          <p:nvPr/>
        </p:nvSpPr>
        <p:spPr>
          <a:xfrm>
            <a:off x="1693350" y="118500"/>
            <a:ext cx="5718900" cy="46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chemeClr val="lt1"/>
                </a:solidFill>
              </a:rPr>
              <a:t>-: EXISTING SOLUTIONS AVAILABLE IN MARKET :-</a:t>
            </a:r>
            <a:endParaRPr sz="1800">
              <a:solidFill>
                <a:schemeClr val="lt1"/>
              </a:solidFill>
            </a:endParaRPr>
          </a:p>
        </p:txBody>
      </p:sp>
      <p:sp>
        <p:nvSpPr>
          <p:cNvPr id="98" name="Google Shape;98;p19"/>
          <p:cNvSpPr txBox="1"/>
          <p:nvPr/>
        </p:nvSpPr>
        <p:spPr>
          <a:xfrm flipH="1" rot="10800000">
            <a:off x="1235375" y="3304525"/>
            <a:ext cx="458100" cy="1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p:txBody>
      </p:sp>
      <p:sp>
        <p:nvSpPr>
          <p:cNvPr id="99" name="Google Shape;99;p19"/>
          <p:cNvSpPr txBox="1"/>
          <p:nvPr/>
        </p:nvSpPr>
        <p:spPr>
          <a:xfrm>
            <a:off x="1124600" y="3010950"/>
            <a:ext cx="7057500" cy="6390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lt1"/>
              </a:buClr>
              <a:buSzPts val="1800"/>
              <a:buAutoNum type="alphaLcParenBoth"/>
            </a:pPr>
            <a:r>
              <a:rPr lang="en-GB" sz="1800">
                <a:solidFill>
                  <a:schemeClr val="lt1"/>
                </a:solidFill>
              </a:rPr>
              <a:t>                                          (b)                                           </a:t>
            </a:r>
            <a:r>
              <a:rPr lang="en-GB" sz="1800">
                <a:solidFill>
                  <a:schemeClr val="lt1"/>
                </a:solidFill>
              </a:rPr>
              <a:t>(c)</a:t>
            </a:r>
            <a:endParaRPr sz="1800">
              <a:solidFill>
                <a:schemeClr val="lt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89"/>
                                        </p:tgtEl>
                                        <p:attrNameLst>
                                          <p:attrName>style.visibility</p:attrName>
                                        </p:attrNameLst>
                                      </p:cBhvr>
                                      <p:to>
                                        <p:strVal val="visible"/>
                                      </p:to>
                                    </p:set>
                                    <p:anim calcmode="lin" valueType="num">
                                      <p:cBhvr additive="base">
                                        <p:cTn dur="2000"/>
                                        <p:tgtEl>
                                          <p:spTgt spid="89"/>
                                        </p:tgtEl>
                                        <p:attrNameLst>
                                          <p:attrName>ppt_x</p:attrName>
                                        </p:attrNameLst>
                                      </p:cBhvr>
                                      <p:tavLst>
                                        <p:tav fmla="" tm="0">
                                          <p:val>
                                            <p:strVal val="#ppt_x-1"/>
                                          </p:val>
                                        </p:tav>
                                        <p:tav fmla="" tm="100000">
                                          <p:val>
                                            <p:strVal val="#ppt_x"/>
                                          </p:val>
                                        </p:tav>
                                      </p:tavLst>
                                    </p:anim>
                                  </p:childTnLst>
                                </p:cTn>
                              </p:par>
                            </p:childTnLst>
                          </p:cTn>
                        </p:par>
                        <p:par>
                          <p:cTn fill="hold">
                            <p:stCondLst>
                              <p:cond delay="2000"/>
                            </p:stCondLst>
                            <p:childTnLst>
                              <p:par>
                                <p:cTn fill="hold" nodeType="afterEffect" presetClass="entr" presetID="2" presetSubtype="8">
                                  <p:stCondLst>
                                    <p:cond delay="0"/>
                                  </p:stCondLst>
                                  <p:childTnLst>
                                    <p:set>
                                      <p:cBhvr>
                                        <p:cTn dur="1" fill="hold">
                                          <p:stCondLst>
                                            <p:cond delay="0"/>
                                          </p:stCondLst>
                                        </p:cTn>
                                        <p:tgtEl>
                                          <p:spTgt spid="91"/>
                                        </p:tgtEl>
                                        <p:attrNameLst>
                                          <p:attrName>style.visibility</p:attrName>
                                        </p:attrNameLst>
                                      </p:cBhvr>
                                      <p:to>
                                        <p:strVal val="visible"/>
                                      </p:to>
                                    </p:set>
                                    <p:anim calcmode="lin" valueType="num">
                                      <p:cBhvr additive="base">
                                        <p:cTn dur="1000"/>
                                        <p:tgtEl>
                                          <p:spTgt spid="91"/>
                                        </p:tgtEl>
                                        <p:attrNameLst>
                                          <p:attrName>ppt_x</p:attrName>
                                        </p:attrNameLst>
                                      </p:cBhvr>
                                      <p:tavLst>
                                        <p:tav fmla="" tm="0">
                                          <p:val>
                                            <p:strVal val="#ppt_x-1"/>
                                          </p:val>
                                        </p:tav>
                                        <p:tav fmla="" tm="100000">
                                          <p:val>
                                            <p:strVal val="#ppt_x"/>
                                          </p:val>
                                        </p:tav>
                                      </p:tavLst>
                                    </p:anim>
                                  </p:childTnLst>
                                </p:cTn>
                              </p:par>
                            </p:childTnLst>
                          </p:cTn>
                        </p:par>
                        <p:par>
                          <p:cTn fill="hold">
                            <p:stCondLst>
                              <p:cond delay="3000"/>
                            </p:stCondLst>
                            <p:childTnLst>
                              <p:par>
                                <p:cTn fill="hold" nodeType="afterEffect" presetClass="entr" presetID="2" presetSubtype="8">
                                  <p:stCondLst>
                                    <p:cond delay="0"/>
                                  </p:stCondLst>
                                  <p:childTnLst>
                                    <p:set>
                                      <p:cBhvr>
                                        <p:cTn dur="1" fill="hold">
                                          <p:stCondLst>
                                            <p:cond delay="0"/>
                                          </p:stCondLst>
                                        </p:cTn>
                                        <p:tgtEl>
                                          <p:spTgt spid="92"/>
                                        </p:tgtEl>
                                        <p:attrNameLst>
                                          <p:attrName>style.visibility</p:attrName>
                                        </p:attrNameLst>
                                      </p:cBhvr>
                                      <p:to>
                                        <p:strVal val="visible"/>
                                      </p:to>
                                    </p:set>
                                    <p:anim calcmode="lin" valueType="num">
                                      <p:cBhvr additive="base">
                                        <p:cTn dur="1000"/>
                                        <p:tgtEl>
                                          <p:spTgt spid="92"/>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5"/>
                                        </p:tgtEl>
                                        <p:attrNameLst>
                                          <p:attrName>style.visibility</p:attrName>
                                        </p:attrNameLst>
                                      </p:cBhvr>
                                      <p:to>
                                        <p:strVal val="visible"/>
                                      </p:to>
                                    </p:set>
                                    <p:animEffect filter="fade" transition="in">
                                      <p:cBhvr>
                                        <p:cTn dur="1000"/>
                                        <p:tgtEl>
                                          <p:spTgt spid="9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pic>
        <p:nvPicPr>
          <p:cNvPr id="104" name="Google Shape;104;p20" title="Screenshot 2025-04-22 223606.jpg"/>
          <p:cNvPicPr preferRelativeResize="0"/>
          <p:nvPr/>
        </p:nvPicPr>
        <p:blipFill>
          <a:blip r:embed="rId3">
            <a:alphaModFix/>
          </a:blip>
          <a:stretch>
            <a:fillRect/>
          </a:stretch>
        </p:blipFill>
        <p:spPr>
          <a:xfrm>
            <a:off x="586900" y="434850"/>
            <a:ext cx="7823551" cy="4273800"/>
          </a:xfrm>
          <a:prstGeom prst="rect">
            <a:avLst/>
          </a:prstGeom>
          <a:noFill/>
          <a:ln>
            <a:noFill/>
          </a:ln>
        </p:spPr>
      </p:pic>
      <p:sp>
        <p:nvSpPr>
          <p:cNvPr id="105" name="Google Shape;105;p20"/>
          <p:cNvSpPr txBox="1"/>
          <p:nvPr/>
        </p:nvSpPr>
        <p:spPr>
          <a:xfrm>
            <a:off x="7318325" y="3680300"/>
            <a:ext cx="1644000" cy="132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04"/>
                                        </p:tgtEl>
                                        <p:attrNameLst>
                                          <p:attrName>style.visibility</p:attrName>
                                        </p:attrNameLst>
                                      </p:cBhvr>
                                      <p:to>
                                        <p:strVal val="visible"/>
                                      </p:to>
                                    </p:set>
                                    <p:animEffect filter="fade" transition="in">
                                      <p:cBhvr>
                                        <p:cTn dur="1000"/>
                                        <p:tgtEl>
                                          <p:spTgt spid="10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pic>
        <p:nvPicPr>
          <p:cNvPr id="110" name="Google Shape;110;p21" title="Screenshot 2025-04-22 223653.jpg"/>
          <p:cNvPicPr preferRelativeResize="0"/>
          <p:nvPr/>
        </p:nvPicPr>
        <p:blipFill>
          <a:blip r:embed="rId3">
            <a:alphaModFix/>
          </a:blip>
          <a:stretch>
            <a:fillRect/>
          </a:stretch>
        </p:blipFill>
        <p:spPr>
          <a:xfrm>
            <a:off x="152400" y="94325"/>
            <a:ext cx="5146099" cy="4849100"/>
          </a:xfrm>
          <a:prstGeom prst="rect">
            <a:avLst/>
          </a:prstGeom>
          <a:noFill/>
          <a:ln>
            <a:noFill/>
          </a:ln>
        </p:spPr>
      </p:pic>
      <p:pic>
        <p:nvPicPr>
          <p:cNvPr id="111" name="Google Shape;111;p21" title="figure-1.jpg"/>
          <p:cNvPicPr preferRelativeResize="0"/>
          <p:nvPr/>
        </p:nvPicPr>
        <p:blipFill>
          <a:blip r:embed="rId4">
            <a:alphaModFix/>
          </a:blip>
          <a:stretch>
            <a:fillRect/>
          </a:stretch>
        </p:blipFill>
        <p:spPr>
          <a:xfrm>
            <a:off x="5450900" y="857000"/>
            <a:ext cx="3540699" cy="28233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111"/>
                                        </p:tgtEl>
                                        <p:attrNameLst>
                                          <p:attrName>style.visibility</p:attrName>
                                        </p:attrNameLst>
                                      </p:cBhvr>
                                      <p:to>
                                        <p:strVal val="visible"/>
                                      </p:to>
                                    </p:set>
                                    <p:animEffect filter="fade" transition="in">
                                      <p:cBhvr>
                                        <p:cTn dur="1000"/>
                                        <p:tgtEl>
                                          <p:spTgt spid="11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pic>
        <p:nvPicPr>
          <p:cNvPr id="116" name="Google Shape;116;p22" title="Screenshot 2025-04-22 224953.jpg"/>
          <p:cNvPicPr preferRelativeResize="0"/>
          <p:nvPr/>
        </p:nvPicPr>
        <p:blipFill>
          <a:blip r:embed="rId3">
            <a:alphaModFix/>
          </a:blip>
          <a:stretch>
            <a:fillRect/>
          </a:stretch>
        </p:blipFill>
        <p:spPr>
          <a:xfrm>
            <a:off x="342900" y="258375"/>
            <a:ext cx="3875249" cy="2193725"/>
          </a:xfrm>
          <a:prstGeom prst="rect">
            <a:avLst/>
          </a:prstGeom>
          <a:noFill/>
          <a:ln>
            <a:noFill/>
          </a:ln>
        </p:spPr>
      </p:pic>
      <p:pic>
        <p:nvPicPr>
          <p:cNvPr id="117" name="Google Shape;117;p22" title="SCHEMATIC-OF-FDM-PROCESS.png"/>
          <p:cNvPicPr preferRelativeResize="0"/>
          <p:nvPr/>
        </p:nvPicPr>
        <p:blipFill>
          <a:blip r:embed="rId4">
            <a:alphaModFix/>
          </a:blip>
          <a:stretch>
            <a:fillRect/>
          </a:stretch>
        </p:blipFill>
        <p:spPr>
          <a:xfrm>
            <a:off x="693325" y="2682125"/>
            <a:ext cx="2309626" cy="2135049"/>
          </a:xfrm>
          <a:prstGeom prst="rect">
            <a:avLst/>
          </a:prstGeom>
          <a:noFill/>
          <a:ln>
            <a:noFill/>
          </a:ln>
        </p:spPr>
      </p:pic>
      <p:pic>
        <p:nvPicPr>
          <p:cNvPr id="118" name="Google Shape;118;p22" title="Screenshot 2025-04-22 230006.jpg"/>
          <p:cNvPicPr preferRelativeResize="0"/>
          <p:nvPr/>
        </p:nvPicPr>
        <p:blipFill>
          <a:blip r:embed="rId5">
            <a:alphaModFix/>
          </a:blip>
          <a:stretch>
            <a:fillRect/>
          </a:stretch>
        </p:blipFill>
        <p:spPr>
          <a:xfrm>
            <a:off x="3522650" y="2578288"/>
            <a:ext cx="5163673" cy="2342724"/>
          </a:xfrm>
          <a:prstGeom prst="rect">
            <a:avLst/>
          </a:prstGeom>
          <a:noFill/>
          <a:ln>
            <a:noFill/>
          </a:ln>
        </p:spPr>
      </p:pic>
      <p:sp>
        <p:nvSpPr>
          <p:cNvPr id="119" name="Google Shape;119;p22"/>
          <p:cNvSpPr/>
          <p:nvPr/>
        </p:nvSpPr>
        <p:spPr>
          <a:xfrm>
            <a:off x="4887525" y="944150"/>
            <a:ext cx="2818200" cy="1338600"/>
          </a:xfrm>
          <a:prstGeom prst="curvedLeftArrow">
            <a:avLst>
              <a:gd fmla="val 25000" name="adj1"/>
              <a:gd fmla="val 50000" name="adj2"/>
              <a:gd fmla="val 2500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16"/>
                                        </p:tgtEl>
                                        <p:attrNameLst>
                                          <p:attrName>style.visibility</p:attrName>
                                        </p:attrNameLst>
                                      </p:cBhvr>
                                      <p:to>
                                        <p:strVal val="visible"/>
                                      </p:to>
                                    </p:set>
                                    <p:anim calcmode="lin" valueType="num">
                                      <p:cBhvr additive="base">
                                        <p:cTn dur="1000"/>
                                        <p:tgtEl>
                                          <p:spTgt spid="116"/>
                                        </p:tgtEl>
                                        <p:attrNameLst>
                                          <p:attrName>ppt_x</p:attrName>
                                        </p:attrNameLst>
                                      </p:cBhvr>
                                      <p:tavLst>
                                        <p:tav fmla="" tm="0">
                                          <p:val>
                                            <p:strVal val="#ppt_x-1"/>
                                          </p:val>
                                        </p:tav>
                                        <p:tav fmla="" tm="100000">
                                          <p:val>
                                            <p:strVal val="#ppt_x"/>
                                          </p:val>
                                        </p:tav>
                                      </p:tavLst>
                                    </p:anim>
                                  </p:childTnLst>
                                </p:cTn>
                              </p:par>
                              <p:par>
                                <p:cTn fill="hold" nodeType="withEffect" presetClass="entr" presetID="1" presetSubtype="0">
                                  <p:stCondLst>
                                    <p:cond delay="0"/>
                                  </p:stCondLst>
                                  <p:childTnLst>
                                    <p:set>
                                      <p:cBhvr>
                                        <p:cTn dur="1" fill="hold">
                                          <p:stCondLst>
                                            <p:cond delay="0"/>
                                          </p:stCondLst>
                                        </p:cTn>
                                        <p:tgtEl>
                                          <p:spTgt spid="119"/>
                                        </p:tgtEl>
                                        <p:attrNameLst>
                                          <p:attrName>style.visibility</p:attrName>
                                        </p:attrNameLst>
                                      </p:cBhvr>
                                      <p:to>
                                        <p:strVal val="visible"/>
                                      </p:to>
                                    </p:set>
                                  </p:childTnLst>
                                </p:cTn>
                              </p:par>
                            </p:childTnLst>
                          </p:cTn>
                        </p:par>
                        <p:par>
                          <p:cTn fill="hold">
                            <p:stCondLst>
                              <p:cond delay="1000"/>
                            </p:stCondLst>
                            <p:childTnLst>
                              <p:par>
                                <p:cTn fill="hold" nodeType="afterEffect" presetClass="entr" presetID="2" presetSubtype="8">
                                  <p:stCondLst>
                                    <p:cond delay="0"/>
                                  </p:stCondLst>
                                  <p:childTnLst>
                                    <p:set>
                                      <p:cBhvr>
                                        <p:cTn dur="1" fill="hold">
                                          <p:stCondLst>
                                            <p:cond delay="0"/>
                                          </p:stCondLst>
                                        </p:cTn>
                                        <p:tgtEl>
                                          <p:spTgt spid="117"/>
                                        </p:tgtEl>
                                        <p:attrNameLst>
                                          <p:attrName>style.visibility</p:attrName>
                                        </p:attrNameLst>
                                      </p:cBhvr>
                                      <p:to>
                                        <p:strVal val="visible"/>
                                      </p:to>
                                    </p:set>
                                    <p:anim calcmode="lin" valueType="num">
                                      <p:cBhvr additive="base">
                                        <p:cTn dur="1000"/>
                                        <p:tgtEl>
                                          <p:spTgt spid="117"/>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118"/>
                                        </p:tgtEl>
                                        <p:attrNameLst>
                                          <p:attrName>style.visibility</p:attrName>
                                        </p:attrNameLst>
                                      </p:cBhvr>
                                      <p:to>
                                        <p:strVal val="visible"/>
                                      </p:to>
                                    </p:set>
                                    <p:anim calcmode="lin" valueType="num">
                                      <p:cBhvr additive="base">
                                        <p:cTn dur="1000"/>
                                        <p:tgtEl>
                                          <p:spTgt spid="118"/>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23"/>
          <p:cNvSpPr/>
          <p:nvPr/>
        </p:nvSpPr>
        <p:spPr>
          <a:xfrm>
            <a:off x="111524" y="237349"/>
            <a:ext cx="4411800" cy="4429500"/>
          </a:xfrm>
          <a:prstGeom prst="rect">
            <a:avLst/>
          </a:prstGeom>
          <a:noFill/>
          <a:ln>
            <a:noFill/>
          </a:ln>
        </p:spPr>
        <p:txBody>
          <a:bodyPr anchorCtr="0" anchor="t" bIns="0" lIns="0" spcFirstLastPara="1" rIns="0" wrap="square" tIns="0">
            <a:noAutofit/>
          </a:bodyPr>
          <a:lstStyle/>
          <a:p>
            <a:pPr indent="0" lvl="0" marL="0" marR="0" rtl="0" algn="l">
              <a:lnSpc>
                <a:spcPct val="125842"/>
              </a:lnSpc>
              <a:spcBef>
                <a:spcPts val="0"/>
              </a:spcBef>
              <a:spcAft>
                <a:spcPts val="0"/>
              </a:spcAft>
              <a:buClr>
                <a:srgbClr val="1F1E1E"/>
              </a:buClr>
              <a:buSzPts val="2800"/>
              <a:buFont typeface="Alexandria SemiBold"/>
              <a:buNone/>
            </a:pPr>
            <a:r>
              <a:rPr b="1" lang="en-GB" sz="2800">
                <a:solidFill>
                  <a:schemeClr val="lt1"/>
                </a:solidFill>
                <a:latin typeface="Alexandria SemiBold"/>
                <a:ea typeface="Alexandria SemiBold"/>
                <a:cs typeface="Alexandria SemiBold"/>
                <a:sym typeface="Alexandria SemiBold"/>
              </a:rPr>
              <a:t>Methodology</a:t>
            </a:r>
            <a:endParaRPr sz="2800">
              <a:solidFill>
                <a:schemeClr val="lt1"/>
              </a:solidFill>
              <a:latin typeface="Calibri"/>
              <a:ea typeface="Calibri"/>
              <a:cs typeface="Calibri"/>
              <a:sym typeface="Calibri"/>
            </a:endParaRPr>
          </a:p>
        </p:txBody>
      </p:sp>
      <p:sp>
        <p:nvSpPr>
          <p:cNvPr id="126" name="Google Shape;126;p23"/>
          <p:cNvSpPr/>
          <p:nvPr/>
        </p:nvSpPr>
        <p:spPr>
          <a:xfrm>
            <a:off x="111528" y="890361"/>
            <a:ext cx="304800" cy="304800"/>
          </a:xfrm>
          <a:prstGeom prst="roundRect">
            <a:avLst>
              <a:gd fmla="val 18669" name="adj"/>
            </a:avLst>
          </a:prstGeom>
          <a:solidFill>
            <a:srgbClr val="D5DCF6"/>
          </a:solidFill>
          <a:ln cap="flat" cmpd="sng" w="9525">
            <a:solidFill>
              <a:srgbClr val="BBC2DC"/>
            </a:solidFill>
            <a:prstDash val="solid"/>
            <a:round/>
            <a:headEnd len="sm" w="sm" type="none"/>
            <a:tailEnd len="sm" w="sm" type="none"/>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127" name="Google Shape;127;p23"/>
          <p:cNvSpPr/>
          <p:nvPr/>
        </p:nvSpPr>
        <p:spPr>
          <a:xfrm>
            <a:off x="221809" y="935753"/>
            <a:ext cx="84000" cy="2139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3B3535"/>
              </a:buClr>
              <a:buSzPts val="1700"/>
              <a:buFont typeface="Alexandria SemiBold"/>
              <a:buNone/>
            </a:pPr>
            <a:r>
              <a:rPr b="1" lang="en-GB" sz="1700">
                <a:solidFill>
                  <a:srgbClr val="3B3535"/>
                </a:solidFill>
                <a:latin typeface="Alexandria SemiBold"/>
                <a:ea typeface="Alexandria SemiBold"/>
                <a:cs typeface="Alexandria SemiBold"/>
                <a:sym typeface="Alexandria SemiBold"/>
              </a:rPr>
              <a:t>1</a:t>
            </a:r>
            <a:endParaRPr sz="1700">
              <a:solidFill>
                <a:schemeClr val="dk1"/>
              </a:solidFill>
              <a:latin typeface="Calibri"/>
              <a:ea typeface="Calibri"/>
              <a:cs typeface="Calibri"/>
              <a:sym typeface="Calibri"/>
            </a:endParaRPr>
          </a:p>
        </p:txBody>
      </p:sp>
      <p:sp>
        <p:nvSpPr>
          <p:cNvPr id="128" name="Google Shape;128;p23"/>
          <p:cNvSpPr/>
          <p:nvPr/>
        </p:nvSpPr>
        <p:spPr>
          <a:xfrm>
            <a:off x="1008605" y="873482"/>
            <a:ext cx="3094800" cy="3476400"/>
          </a:xfrm>
          <a:prstGeom prst="rect">
            <a:avLst/>
          </a:prstGeom>
          <a:noFill/>
          <a:ln>
            <a:noFill/>
          </a:ln>
        </p:spPr>
        <p:txBody>
          <a:bodyPr anchorCtr="0" anchor="t" bIns="0" lIns="0" spcFirstLastPara="1" rIns="0" wrap="square" tIns="0">
            <a:noAutofit/>
          </a:bodyPr>
          <a:lstStyle/>
          <a:p>
            <a:pPr indent="0" lvl="0" marL="0" marR="0" rtl="0" algn="l">
              <a:lnSpc>
                <a:spcPct val="127272"/>
              </a:lnSpc>
              <a:spcBef>
                <a:spcPts val="0"/>
              </a:spcBef>
              <a:spcAft>
                <a:spcPts val="0"/>
              </a:spcAft>
              <a:buClr>
                <a:srgbClr val="3B3535"/>
              </a:buClr>
              <a:buSzPts val="1400"/>
              <a:buFont typeface="Alexandria SemiBold"/>
              <a:buNone/>
            </a:pPr>
            <a:r>
              <a:rPr b="1" lang="en-GB" sz="1400">
                <a:solidFill>
                  <a:schemeClr val="lt1"/>
                </a:solidFill>
                <a:latin typeface="Alexandria SemiBold"/>
                <a:ea typeface="Alexandria SemiBold"/>
                <a:cs typeface="Alexandria SemiBold"/>
                <a:sym typeface="Alexandria SemiBold"/>
              </a:rPr>
              <a:t>EMG Signal Acquisition</a:t>
            </a:r>
            <a:endParaRPr sz="1400">
              <a:solidFill>
                <a:schemeClr val="lt1"/>
              </a:solidFill>
              <a:latin typeface="Calibri"/>
              <a:ea typeface="Calibri"/>
              <a:cs typeface="Calibri"/>
              <a:sym typeface="Calibri"/>
            </a:endParaRPr>
          </a:p>
        </p:txBody>
      </p:sp>
      <p:sp>
        <p:nvSpPr>
          <p:cNvPr id="129" name="Google Shape;129;p23"/>
          <p:cNvSpPr/>
          <p:nvPr/>
        </p:nvSpPr>
        <p:spPr>
          <a:xfrm>
            <a:off x="1025053" y="1177227"/>
            <a:ext cx="3819300" cy="216900"/>
          </a:xfrm>
          <a:prstGeom prst="rect">
            <a:avLst/>
          </a:prstGeom>
          <a:noFill/>
          <a:ln>
            <a:noFill/>
          </a:ln>
        </p:spPr>
        <p:txBody>
          <a:bodyPr anchorCtr="0" anchor="t" bIns="0" lIns="0" spcFirstLastPara="1" rIns="0" wrap="square" tIns="0">
            <a:noAutofit/>
          </a:bodyPr>
          <a:lstStyle/>
          <a:p>
            <a:pPr indent="0" lvl="0" marL="0" marR="0" rtl="0" algn="just">
              <a:lnSpc>
                <a:spcPct val="158823"/>
              </a:lnSpc>
              <a:spcBef>
                <a:spcPts val="0"/>
              </a:spcBef>
              <a:spcAft>
                <a:spcPts val="0"/>
              </a:spcAft>
              <a:buClr>
                <a:srgbClr val="3B3535"/>
              </a:buClr>
              <a:buSzPts val="1100"/>
              <a:buFont typeface="Sora Light"/>
              <a:buNone/>
            </a:pPr>
            <a:r>
              <a:rPr lang="en-GB" sz="1100">
                <a:solidFill>
                  <a:schemeClr val="lt1"/>
                </a:solidFill>
                <a:latin typeface="Sora Light"/>
                <a:ea typeface="Sora Light"/>
                <a:cs typeface="Sora Light"/>
                <a:sym typeface="Sora Light"/>
              </a:rPr>
              <a:t>Surface electrodes detect muscle signals.</a:t>
            </a:r>
            <a:endParaRPr sz="1100">
              <a:solidFill>
                <a:schemeClr val="lt1"/>
              </a:solidFill>
              <a:latin typeface="Calibri"/>
              <a:ea typeface="Calibri"/>
              <a:cs typeface="Calibri"/>
              <a:sym typeface="Calibri"/>
            </a:endParaRPr>
          </a:p>
        </p:txBody>
      </p:sp>
      <p:sp>
        <p:nvSpPr>
          <p:cNvPr id="130" name="Google Shape;130;p23"/>
          <p:cNvSpPr/>
          <p:nvPr/>
        </p:nvSpPr>
        <p:spPr>
          <a:xfrm>
            <a:off x="111528" y="1705641"/>
            <a:ext cx="304800" cy="304800"/>
          </a:xfrm>
          <a:prstGeom prst="roundRect">
            <a:avLst>
              <a:gd fmla="val 18669" name="adj"/>
            </a:avLst>
          </a:prstGeom>
          <a:solidFill>
            <a:srgbClr val="D5DCF6"/>
          </a:solidFill>
          <a:ln cap="flat" cmpd="sng" w="9525">
            <a:solidFill>
              <a:srgbClr val="BBC2DC"/>
            </a:solidFill>
            <a:prstDash val="solid"/>
            <a:round/>
            <a:headEnd len="sm" w="sm" type="none"/>
            <a:tailEnd len="sm" w="sm" type="none"/>
          </a:ln>
        </p:spPr>
        <p:txBody>
          <a:bodyPr anchorCtr="0" anchor="t" bIns="28575" lIns="57150" spcFirstLastPara="1" rIns="57150" wrap="square" tIns="28575">
            <a:noAutofit/>
          </a:bodyPr>
          <a:lstStyle/>
          <a:p>
            <a:pPr indent="0" lvl="0" marL="0" marR="0" rtl="0" algn="l">
              <a:spcBef>
                <a:spcPts val="0"/>
              </a:spcBef>
              <a:spcAft>
                <a:spcPts val="0"/>
              </a:spcAft>
              <a:buNone/>
            </a:pPr>
            <a:r>
              <a:t/>
            </a:r>
            <a:endParaRPr sz="1100">
              <a:solidFill>
                <a:schemeClr val="dk1"/>
              </a:solidFill>
              <a:latin typeface="Calibri"/>
              <a:ea typeface="Calibri"/>
              <a:cs typeface="Calibri"/>
              <a:sym typeface="Calibri"/>
            </a:endParaRPr>
          </a:p>
        </p:txBody>
      </p:sp>
      <p:sp>
        <p:nvSpPr>
          <p:cNvPr id="131" name="Google Shape;131;p23"/>
          <p:cNvSpPr/>
          <p:nvPr/>
        </p:nvSpPr>
        <p:spPr>
          <a:xfrm>
            <a:off x="200006" y="1751033"/>
            <a:ext cx="127800" cy="2139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3B3535"/>
              </a:buClr>
              <a:buSzPts val="1700"/>
              <a:buFont typeface="Alexandria SemiBold"/>
              <a:buNone/>
            </a:pPr>
            <a:r>
              <a:rPr b="1" lang="en-GB" sz="1700">
                <a:solidFill>
                  <a:srgbClr val="3B3535"/>
                </a:solidFill>
                <a:latin typeface="Alexandria SemiBold"/>
                <a:ea typeface="Alexandria SemiBold"/>
                <a:cs typeface="Alexandria SemiBold"/>
                <a:sym typeface="Alexandria SemiBold"/>
              </a:rPr>
              <a:t>2</a:t>
            </a:r>
            <a:endParaRPr sz="1700">
              <a:solidFill>
                <a:schemeClr val="dk1"/>
              </a:solidFill>
              <a:latin typeface="Calibri"/>
              <a:ea typeface="Calibri"/>
              <a:cs typeface="Calibri"/>
              <a:sym typeface="Calibri"/>
            </a:endParaRPr>
          </a:p>
        </p:txBody>
      </p:sp>
      <p:sp>
        <p:nvSpPr>
          <p:cNvPr id="132" name="Google Shape;132;p23"/>
          <p:cNvSpPr/>
          <p:nvPr/>
        </p:nvSpPr>
        <p:spPr>
          <a:xfrm>
            <a:off x="1008589" y="1688674"/>
            <a:ext cx="1781700" cy="222600"/>
          </a:xfrm>
          <a:prstGeom prst="rect">
            <a:avLst/>
          </a:prstGeom>
          <a:noFill/>
          <a:ln>
            <a:noFill/>
          </a:ln>
        </p:spPr>
        <p:txBody>
          <a:bodyPr anchorCtr="0" anchor="t" bIns="0" lIns="0" spcFirstLastPara="1" rIns="0" wrap="square" tIns="0">
            <a:noAutofit/>
          </a:bodyPr>
          <a:lstStyle/>
          <a:p>
            <a:pPr indent="0" lvl="0" marL="0" marR="0" rtl="0" algn="l">
              <a:lnSpc>
                <a:spcPct val="127272"/>
              </a:lnSpc>
              <a:spcBef>
                <a:spcPts val="0"/>
              </a:spcBef>
              <a:spcAft>
                <a:spcPts val="0"/>
              </a:spcAft>
              <a:buClr>
                <a:srgbClr val="3B3535"/>
              </a:buClr>
              <a:buSzPts val="1400"/>
              <a:buFont typeface="Alexandria SemiBold"/>
              <a:buNone/>
            </a:pPr>
            <a:r>
              <a:rPr b="1" lang="en-GB" sz="1400">
                <a:solidFill>
                  <a:schemeClr val="lt1"/>
                </a:solidFill>
                <a:latin typeface="Alexandria SemiBold"/>
                <a:ea typeface="Alexandria SemiBold"/>
                <a:cs typeface="Alexandria SemiBold"/>
                <a:sym typeface="Alexandria SemiBold"/>
              </a:rPr>
              <a:t>Signal Processing</a:t>
            </a:r>
            <a:endParaRPr sz="1400">
              <a:solidFill>
                <a:schemeClr val="lt1"/>
              </a:solidFill>
              <a:latin typeface="Calibri"/>
              <a:ea typeface="Calibri"/>
              <a:cs typeface="Calibri"/>
              <a:sym typeface="Calibri"/>
            </a:endParaRPr>
          </a:p>
        </p:txBody>
      </p:sp>
      <p:sp>
        <p:nvSpPr>
          <p:cNvPr id="133" name="Google Shape;133;p23"/>
          <p:cNvSpPr/>
          <p:nvPr/>
        </p:nvSpPr>
        <p:spPr>
          <a:xfrm>
            <a:off x="1008599" y="1991310"/>
            <a:ext cx="3620700" cy="478200"/>
          </a:xfrm>
          <a:prstGeom prst="rect">
            <a:avLst/>
          </a:prstGeom>
          <a:noFill/>
          <a:ln>
            <a:noFill/>
          </a:ln>
        </p:spPr>
        <p:txBody>
          <a:bodyPr anchorCtr="0" anchor="t" bIns="0" lIns="0" spcFirstLastPara="1" rIns="0" wrap="square" tIns="0">
            <a:noAutofit/>
          </a:bodyPr>
          <a:lstStyle/>
          <a:p>
            <a:pPr indent="0" lvl="0" marL="0" marR="0" rtl="0" algn="l">
              <a:lnSpc>
                <a:spcPct val="158823"/>
              </a:lnSpc>
              <a:spcBef>
                <a:spcPts val="0"/>
              </a:spcBef>
              <a:spcAft>
                <a:spcPts val="0"/>
              </a:spcAft>
              <a:buClr>
                <a:srgbClr val="3B3535"/>
              </a:buClr>
              <a:buSzPts val="1100"/>
              <a:buFont typeface="Sora Light"/>
              <a:buNone/>
            </a:pPr>
            <a:r>
              <a:rPr lang="en-GB" sz="1100">
                <a:solidFill>
                  <a:schemeClr val="lt1"/>
                </a:solidFill>
                <a:latin typeface="Sora Light"/>
                <a:ea typeface="Sora Light"/>
                <a:cs typeface="Sora Light"/>
                <a:sym typeface="Sora Light"/>
              </a:rPr>
              <a:t>ADC digitizes data for computational analysis.</a:t>
            </a:r>
            <a:endParaRPr sz="900">
              <a:solidFill>
                <a:schemeClr val="lt1"/>
              </a:solidFill>
            </a:endParaRPr>
          </a:p>
          <a:p>
            <a:pPr indent="0" lvl="0" marL="0" marR="0" rtl="0" algn="just">
              <a:lnSpc>
                <a:spcPct val="158823"/>
              </a:lnSpc>
              <a:spcBef>
                <a:spcPts val="0"/>
              </a:spcBef>
              <a:spcAft>
                <a:spcPts val="0"/>
              </a:spcAft>
              <a:buClr>
                <a:srgbClr val="3B3535"/>
              </a:buClr>
              <a:buSzPts val="1100"/>
              <a:buFont typeface="Sora Light"/>
              <a:buNone/>
            </a:pPr>
            <a:r>
              <a:rPr lang="en-GB" sz="1100">
                <a:solidFill>
                  <a:schemeClr val="lt1"/>
                </a:solidFill>
                <a:latin typeface="Sora Light"/>
                <a:ea typeface="Sora Light"/>
                <a:cs typeface="Sora Light"/>
                <a:sym typeface="Sora Light"/>
              </a:rPr>
              <a:t>Noise filtering and signal extraction.</a:t>
            </a:r>
            <a:endParaRPr sz="1100">
              <a:solidFill>
                <a:schemeClr val="lt1"/>
              </a:solidFill>
              <a:latin typeface="Calibri"/>
              <a:ea typeface="Calibri"/>
              <a:cs typeface="Calibri"/>
              <a:sym typeface="Calibri"/>
            </a:endParaRPr>
          </a:p>
        </p:txBody>
      </p:sp>
      <p:sp>
        <p:nvSpPr>
          <p:cNvPr id="134" name="Google Shape;134;p23"/>
          <p:cNvSpPr/>
          <p:nvPr/>
        </p:nvSpPr>
        <p:spPr>
          <a:xfrm>
            <a:off x="111528" y="2743568"/>
            <a:ext cx="304800" cy="304800"/>
          </a:xfrm>
          <a:prstGeom prst="roundRect">
            <a:avLst>
              <a:gd fmla="val 18669" name="adj"/>
            </a:avLst>
          </a:prstGeom>
          <a:solidFill>
            <a:srgbClr val="D5DCF6"/>
          </a:solidFill>
          <a:ln cap="flat" cmpd="sng" w="9525">
            <a:solidFill>
              <a:srgbClr val="BBC2DC"/>
            </a:solidFill>
            <a:prstDash val="solid"/>
            <a:round/>
            <a:headEnd len="sm" w="sm" type="none"/>
            <a:tailEnd len="sm" w="sm" type="none"/>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135" name="Google Shape;135;p23"/>
          <p:cNvSpPr/>
          <p:nvPr/>
        </p:nvSpPr>
        <p:spPr>
          <a:xfrm>
            <a:off x="199932" y="2788961"/>
            <a:ext cx="127800" cy="2139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3B3535"/>
              </a:buClr>
              <a:buSzPts val="1700"/>
              <a:buFont typeface="Alexandria SemiBold"/>
              <a:buNone/>
            </a:pPr>
            <a:r>
              <a:rPr b="1" lang="en-GB" sz="1700">
                <a:solidFill>
                  <a:srgbClr val="3B3535"/>
                </a:solidFill>
                <a:latin typeface="Alexandria SemiBold"/>
                <a:ea typeface="Alexandria SemiBold"/>
                <a:cs typeface="Alexandria SemiBold"/>
                <a:sym typeface="Alexandria SemiBold"/>
              </a:rPr>
              <a:t>3</a:t>
            </a:r>
            <a:endParaRPr sz="1700">
              <a:solidFill>
                <a:schemeClr val="dk1"/>
              </a:solidFill>
              <a:latin typeface="Calibri"/>
              <a:ea typeface="Calibri"/>
              <a:cs typeface="Calibri"/>
              <a:sym typeface="Calibri"/>
            </a:endParaRPr>
          </a:p>
        </p:txBody>
      </p:sp>
      <p:sp>
        <p:nvSpPr>
          <p:cNvPr id="136" name="Google Shape;136;p23"/>
          <p:cNvSpPr/>
          <p:nvPr/>
        </p:nvSpPr>
        <p:spPr>
          <a:xfrm>
            <a:off x="1008589" y="2726602"/>
            <a:ext cx="1781700" cy="222600"/>
          </a:xfrm>
          <a:prstGeom prst="rect">
            <a:avLst/>
          </a:prstGeom>
          <a:noFill/>
          <a:ln>
            <a:noFill/>
          </a:ln>
        </p:spPr>
        <p:txBody>
          <a:bodyPr anchorCtr="0" anchor="t" bIns="0" lIns="0" spcFirstLastPara="1" rIns="0" wrap="square" tIns="0">
            <a:noAutofit/>
          </a:bodyPr>
          <a:lstStyle/>
          <a:p>
            <a:pPr indent="0" lvl="0" marL="0" marR="0" rtl="0" algn="l">
              <a:lnSpc>
                <a:spcPct val="127272"/>
              </a:lnSpc>
              <a:spcBef>
                <a:spcPts val="0"/>
              </a:spcBef>
              <a:spcAft>
                <a:spcPts val="0"/>
              </a:spcAft>
              <a:buClr>
                <a:srgbClr val="3B3535"/>
              </a:buClr>
              <a:buSzPts val="1400"/>
              <a:buFont typeface="Alexandria SemiBold"/>
              <a:buNone/>
            </a:pPr>
            <a:r>
              <a:rPr b="1" lang="en-GB" sz="1400">
                <a:solidFill>
                  <a:schemeClr val="lt1"/>
                </a:solidFill>
                <a:latin typeface="Alexandria SemiBold"/>
                <a:ea typeface="Alexandria SemiBold"/>
                <a:cs typeface="Alexandria SemiBold"/>
                <a:sym typeface="Alexandria SemiBold"/>
              </a:rPr>
              <a:t>ML Pipeline</a:t>
            </a:r>
            <a:endParaRPr sz="1400">
              <a:solidFill>
                <a:schemeClr val="lt1"/>
              </a:solidFill>
              <a:latin typeface="Calibri"/>
              <a:ea typeface="Calibri"/>
              <a:cs typeface="Calibri"/>
              <a:sym typeface="Calibri"/>
            </a:endParaRPr>
          </a:p>
        </p:txBody>
      </p:sp>
      <p:sp>
        <p:nvSpPr>
          <p:cNvPr id="137" name="Google Shape;137;p23"/>
          <p:cNvSpPr/>
          <p:nvPr/>
        </p:nvSpPr>
        <p:spPr>
          <a:xfrm>
            <a:off x="1025053" y="3030434"/>
            <a:ext cx="3819300" cy="433200"/>
          </a:xfrm>
          <a:prstGeom prst="rect">
            <a:avLst/>
          </a:prstGeom>
          <a:noFill/>
          <a:ln>
            <a:noFill/>
          </a:ln>
        </p:spPr>
        <p:txBody>
          <a:bodyPr anchorCtr="0" anchor="t" bIns="0" lIns="0" spcFirstLastPara="1" rIns="0" wrap="square" tIns="0">
            <a:noAutofit/>
          </a:bodyPr>
          <a:lstStyle/>
          <a:p>
            <a:pPr indent="0" lvl="0" marL="0" marR="0" rtl="0" algn="just">
              <a:lnSpc>
                <a:spcPct val="158823"/>
              </a:lnSpc>
              <a:spcBef>
                <a:spcPts val="0"/>
              </a:spcBef>
              <a:spcAft>
                <a:spcPts val="0"/>
              </a:spcAft>
              <a:buClr>
                <a:srgbClr val="3B3535"/>
              </a:buClr>
              <a:buSzPts val="1100"/>
              <a:buFont typeface="Sora Light"/>
              <a:buNone/>
            </a:pPr>
            <a:r>
              <a:rPr lang="en-GB" sz="1100">
                <a:solidFill>
                  <a:schemeClr val="lt1"/>
                </a:solidFill>
                <a:latin typeface="Sora Light"/>
                <a:ea typeface="Sora Light"/>
                <a:cs typeface="Sora Light"/>
                <a:sym typeface="Sora Light"/>
              </a:rPr>
              <a:t>1D Temporal CNN for feature extraction.</a:t>
            </a:r>
            <a:br>
              <a:rPr lang="en-GB" sz="1100">
                <a:solidFill>
                  <a:schemeClr val="lt1"/>
                </a:solidFill>
                <a:latin typeface="Sora Light"/>
                <a:ea typeface="Sora Light"/>
                <a:cs typeface="Sora Light"/>
                <a:sym typeface="Sora Light"/>
              </a:rPr>
            </a:br>
            <a:r>
              <a:rPr lang="en-GB" sz="1100">
                <a:solidFill>
                  <a:schemeClr val="lt1"/>
                </a:solidFill>
                <a:latin typeface="Sora Light"/>
                <a:ea typeface="Sora Light"/>
                <a:cs typeface="Sora Light"/>
                <a:sym typeface="Sora Light"/>
              </a:rPr>
              <a:t>MLP for servo angle prediction.</a:t>
            </a:r>
            <a:endParaRPr sz="1100">
              <a:solidFill>
                <a:schemeClr val="lt1"/>
              </a:solidFill>
              <a:latin typeface="Calibri"/>
              <a:ea typeface="Calibri"/>
              <a:cs typeface="Calibri"/>
              <a:sym typeface="Calibri"/>
            </a:endParaRPr>
          </a:p>
        </p:txBody>
      </p:sp>
      <p:sp>
        <p:nvSpPr>
          <p:cNvPr id="138" name="Google Shape;138;p23"/>
          <p:cNvSpPr/>
          <p:nvPr/>
        </p:nvSpPr>
        <p:spPr>
          <a:xfrm>
            <a:off x="142856" y="3767580"/>
            <a:ext cx="304800" cy="304800"/>
          </a:xfrm>
          <a:prstGeom prst="roundRect">
            <a:avLst>
              <a:gd fmla="val 18669" name="adj"/>
            </a:avLst>
          </a:prstGeom>
          <a:solidFill>
            <a:srgbClr val="D5DCF6"/>
          </a:solidFill>
          <a:ln cap="flat" cmpd="sng" w="9525">
            <a:solidFill>
              <a:srgbClr val="BBC2DC"/>
            </a:solidFill>
            <a:prstDash val="solid"/>
            <a:round/>
            <a:headEnd len="sm" w="sm" type="none"/>
            <a:tailEnd len="sm" w="sm" type="none"/>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139" name="Google Shape;139;p23"/>
          <p:cNvSpPr/>
          <p:nvPr/>
        </p:nvSpPr>
        <p:spPr>
          <a:xfrm>
            <a:off x="231260" y="3812973"/>
            <a:ext cx="127800" cy="2139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3B3535"/>
              </a:buClr>
              <a:buSzPts val="1700"/>
              <a:buFont typeface="Alexandria SemiBold"/>
              <a:buNone/>
            </a:pPr>
            <a:r>
              <a:rPr b="1" lang="en-GB" sz="1700">
                <a:solidFill>
                  <a:srgbClr val="3B3535"/>
                </a:solidFill>
                <a:latin typeface="Alexandria SemiBold"/>
                <a:ea typeface="Alexandria SemiBold"/>
                <a:cs typeface="Alexandria SemiBold"/>
                <a:sym typeface="Alexandria SemiBold"/>
              </a:rPr>
              <a:t>4</a:t>
            </a:r>
            <a:endParaRPr sz="1700">
              <a:solidFill>
                <a:schemeClr val="dk1"/>
              </a:solidFill>
              <a:latin typeface="Calibri"/>
              <a:ea typeface="Calibri"/>
              <a:cs typeface="Calibri"/>
              <a:sym typeface="Calibri"/>
            </a:endParaRPr>
          </a:p>
        </p:txBody>
      </p:sp>
      <p:sp>
        <p:nvSpPr>
          <p:cNvPr id="140" name="Google Shape;140;p23"/>
          <p:cNvSpPr/>
          <p:nvPr/>
        </p:nvSpPr>
        <p:spPr>
          <a:xfrm>
            <a:off x="1039918" y="3750614"/>
            <a:ext cx="1781700" cy="222600"/>
          </a:xfrm>
          <a:prstGeom prst="rect">
            <a:avLst/>
          </a:prstGeom>
          <a:noFill/>
          <a:ln>
            <a:noFill/>
          </a:ln>
        </p:spPr>
        <p:txBody>
          <a:bodyPr anchorCtr="0" anchor="t" bIns="0" lIns="0" spcFirstLastPara="1" rIns="0" wrap="square" tIns="0">
            <a:noAutofit/>
          </a:bodyPr>
          <a:lstStyle/>
          <a:p>
            <a:pPr indent="0" lvl="0" marL="0" marR="0" rtl="0" algn="l">
              <a:lnSpc>
                <a:spcPct val="127272"/>
              </a:lnSpc>
              <a:spcBef>
                <a:spcPts val="0"/>
              </a:spcBef>
              <a:spcAft>
                <a:spcPts val="0"/>
              </a:spcAft>
              <a:buClr>
                <a:srgbClr val="3B3535"/>
              </a:buClr>
              <a:buSzPts val="1400"/>
              <a:buFont typeface="Alexandria SemiBold"/>
              <a:buNone/>
            </a:pPr>
            <a:r>
              <a:rPr b="1" lang="en-GB">
                <a:solidFill>
                  <a:schemeClr val="lt1"/>
                </a:solidFill>
                <a:latin typeface="Alexandria SemiBold"/>
                <a:ea typeface="Alexandria SemiBold"/>
                <a:cs typeface="Alexandria SemiBold"/>
                <a:sym typeface="Alexandria SemiBold"/>
              </a:rPr>
              <a:t>A</a:t>
            </a:r>
            <a:r>
              <a:rPr b="1" lang="en-GB" sz="1400">
                <a:solidFill>
                  <a:schemeClr val="lt1"/>
                </a:solidFill>
                <a:latin typeface="Alexandria SemiBold"/>
                <a:ea typeface="Alexandria SemiBold"/>
                <a:cs typeface="Alexandria SemiBold"/>
                <a:sym typeface="Alexandria SemiBold"/>
              </a:rPr>
              <a:t>ctuation</a:t>
            </a:r>
            <a:endParaRPr sz="1400">
              <a:solidFill>
                <a:schemeClr val="lt1"/>
              </a:solidFill>
              <a:latin typeface="Calibri"/>
              <a:ea typeface="Calibri"/>
              <a:cs typeface="Calibri"/>
              <a:sym typeface="Calibri"/>
            </a:endParaRPr>
          </a:p>
        </p:txBody>
      </p:sp>
      <p:sp>
        <p:nvSpPr>
          <p:cNvPr id="141" name="Google Shape;141;p23"/>
          <p:cNvSpPr/>
          <p:nvPr/>
        </p:nvSpPr>
        <p:spPr>
          <a:xfrm>
            <a:off x="1026513" y="4053412"/>
            <a:ext cx="3819300" cy="433200"/>
          </a:xfrm>
          <a:prstGeom prst="rect">
            <a:avLst/>
          </a:prstGeom>
          <a:noFill/>
          <a:ln>
            <a:noFill/>
          </a:ln>
        </p:spPr>
        <p:txBody>
          <a:bodyPr anchorCtr="0" anchor="t" bIns="0" lIns="0" spcFirstLastPara="1" rIns="0" wrap="square" tIns="0">
            <a:noAutofit/>
          </a:bodyPr>
          <a:lstStyle/>
          <a:p>
            <a:pPr indent="0" lvl="0" marL="0" marR="0" rtl="0" algn="l">
              <a:lnSpc>
                <a:spcPct val="158823"/>
              </a:lnSpc>
              <a:spcBef>
                <a:spcPts val="0"/>
              </a:spcBef>
              <a:spcAft>
                <a:spcPts val="0"/>
              </a:spcAft>
              <a:buClr>
                <a:srgbClr val="3B3535"/>
              </a:buClr>
              <a:buSzPts val="1100"/>
              <a:buFont typeface="Sora Light"/>
              <a:buNone/>
            </a:pPr>
            <a:r>
              <a:rPr lang="en-GB" sz="1100">
                <a:solidFill>
                  <a:schemeClr val="lt1"/>
                </a:solidFill>
                <a:latin typeface="Sora Light"/>
                <a:ea typeface="Sora Light"/>
                <a:cs typeface="Sora Light"/>
                <a:sym typeface="Sora Light"/>
              </a:rPr>
              <a:t>Servo motors pull the nylon cables causing</a:t>
            </a:r>
            <a:endParaRPr sz="900">
              <a:solidFill>
                <a:schemeClr val="lt1"/>
              </a:solidFill>
            </a:endParaRPr>
          </a:p>
          <a:p>
            <a:pPr indent="0" lvl="0" marL="0" marR="0" rtl="0" algn="just">
              <a:lnSpc>
                <a:spcPct val="158823"/>
              </a:lnSpc>
              <a:spcBef>
                <a:spcPts val="0"/>
              </a:spcBef>
              <a:spcAft>
                <a:spcPts val="0"/>
              </a:spcAft>
              <a:buClr>
                <a:srgbClr val="3B3535"/>
              </a:buClr>
              <a:buSzPts val="1100"/>
              <a:buFont typeface="Sora Light"/>
              <a:buNone/>
            </a:pPr>
            <a:r>
              <a:rPr lang="en-GB" sz="1100">
                <a:solidFill>
                  <a:schemeClr val="lt1"/>
                </a:solidFill>
                <a:latin typeface="Sora Light"/>
                <a:ea typeface="Sora Light"/>
                <a:cs typeface="Sora Light"/>
                <a:sym typeface="Sora Light"/>
              </a:rPr>
              <a:t>the fingers to move </a:t>
            </a:r>
            <a:endParaRPr sz="1100">
              <a:solidFill>
                <a:schemeClr val="lt1"/>
              </a:solidFill>
              <a:latin typeface="Calibri"/>
              <a:ea typeface="Calibri"/>
              <a:cs typeface="Calibri"/>
              <a:sym typeface="Calibri"/>
            </a:endParaRPr>
          </a:p>
        </p:txBody>
      </p:sp>
      <p:pic>
        <p:nvPicPr>
          <p:cNvPr id="142" name="Google Shape;142;p23"/>
          <p:cNvPicPr preferRelativeResize="0"/>
          <p:nvPr/>
        </p:nvPicPr>
        <p:blipFill rotWithShape="1">
          <a:blip r:embed="rId3">
            <a:alphaModFix/>
          </a:blip>
          <a:srcRect b="17196" l="6177" r="11895" t="10819"/>
          <a:stretch/>
        </p:blipFill>
        <p:spPr>
          <a:xfrm>
            <a:off x="4438525" y="185525"/>
            <a:ext cx="3094801" cy="2328561"/>
          </a:xfrm>
          <a:prstGeom prst="rect">
            <a:avLst/>
          </a:prstGeom>
          <a:noFill/>
          <a:ln>
            <a:noFill/>
          </a:ln>
        </p:spPr>
      </p:pic>
      <p:sp>
        <p:nvSpPr>
          <p:cNvPr id="143" name="Google Shape;143;p23"/>
          <p:cNvSpPr txBox="1"/>
          <p:nvPr/>
        </p:nvSpPr>
        <p:spPr>
          <a:xfrm>
            <a:off x="4382675" y="2596297"/>
            <a:ext cx="3299700" cy="257700"/>
          </a:xfrm>
          <a:prstGeom prst="rect">
            <a:avLst/>
          </a:prstGeom>
          <a:noFill/>
          <a:ln>
            <a:noFill/>
          </a:ln>
        </p:spPr>
        <p:txBody>
          <a:bodyPr anchorCtr="0" anchor="t" bIns="28575" lIns="57150" spcFirstLastPara="1" rIns="57150" wrap="square" tIns="28575">
            <a:spAutoFit/>
          </a:bodyPr>
          <a:lstStyle/>
          <a:p>
            <a:pPr indent="0" lvl="0" marL="0" marR="0" rtl="0" algn="l">
              <a:spcBef>
                <a:spcPts val="0"/>
              </a:spcBef>
              <a:spcAft>
                <a:spcPts val="0"/>
              </a:spcAft>
              <a:buNone/>
            </a:pPr>
            <a:r>
              <a:rPr lang="en-GB" sz="1300">
                <a:solidFill>
                  <a:schemeClr val="dk1"/>
                </a:solidFill>
                <a:latin typeface="Calibri"/>
                <a:ea typeface="Calibri"/>
                <a:cs typeface="Calibri"/>
                <a:sym typeface="Calibri"/>
              </a:rPr>
              <a:t>              </a:t>
            </a:r>
            <a:r>
              <a:rPr lang="en-GB" sz="1300">
                <a:solidFill>
                  <a:schemeClr val="dk1"/>
                </a:solidFill>
                <a:latin typeface="Calibri"/>
                <a:ea typeface="Calibri"/>
                <a:cs typeface="Calibri"/>
                <a:sym typeface="Calibri"/>
              </a:rPr>
              <a:t> </a:t>
            </a:r>
            <a:r>
              <a:rPr lang="en-GB" sz="1300">
                <a:solidFill>
                  <a:schemeClr val="lt1"/>
                </a:solidFill>
                <a:latin typeface="Calibri"/>
                <a:ea typeface="Calibri"/>
                <a:cs typeface="Calibri"/>
                <a:sym typeface="Calibri"/>
              </a:rPr>
              <a:t>3D Printed Prosthetic Hand</a:t>
            </a:r>
            <a:endParaRPr sz="900">
              <a:solidFill>
                <a:schemeClr val="lt1"/>
              </a:solidFill>
            </a:endParaRPr>
          </a:p>
        </p:txBody>
      </p:sp>
      <p:sp>
        <p:nvSpPr>
          <p:cNvPr id="144" name="Google Shape;144;p23"/>
          <p:cNvSpPr txBox="1"/>
          <p:nvPr/>
        </p:nvSpPr>
        <p:spPr>
          <a:xfrm>
            <a:off x="8887508" y="-10680"/>
            <a:ext cx="246600" cy="196200"/>
          </a:xfrm>
          <a:prstGeom prst="rect">
            <a:avLst/>
          </a:prstGeom>
          <a:noFill/>
          <a:ln>
            <a:noFill/>
          </a:ln>
        </p:spPr>
        <p:txBody>
          <a:bodyPr anchorCtr="0" anchor="t" bIns="28575" lIns="57150" spcFirstLastPara="1" rIns="57150" wrap="square" tIns="28575">
            <a:spAutoFit/>
          </a:bodyPr>
          <a:lstStyle/>
          <a:p>
            <a:pPr indent="0" lvl="0" marL="0" marR="0" rtl="0" algn="l">
              <a:spcBef>
                <a:spcPts val="0"/>
              </a:spcBef>
              <a:spcAft>
                <a:spcPts val="0"/>
              </a:spcAft>
              <a:buNone/>
            </a:pPr>
            <a:r>
              <a:t/>
            </a:r>
            <a:endParaRPr sz="900"/>
          </a:p>
        </p:txBody>
      </p:sp>
      <p:sp>
        <p:nvSpPr>
          <p:cNvPr id="145" name="Google Shape;145;p23"/>
          <p:cNvSpPr/>
          <p:nvPr/>
        </p:nvSpPr>
        <p:spPr>
          <a:xfrm>
            <a:off x="601013" y="924875"/>
            <a:ext cx="222900" cy="4782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
        <p:nvSpPr>
          <p:cNvPr id="146" name="Google Shape;146;p23"/>
          <p:cNvSpPr/>
          <p:nvPr/>
        </p:nvSpPr>
        <p:spPr>
          <a:xfrm>
            <a:off x="601000" y="2010450"/>
            <a:ext cx="222900" cy="566400"/>
          </a:xfrm>
          <a:prstGeom prst="downArrow">
            <a:avLst>
              <a:gd fmla="val 50000" name="adj1"/>
              <a:gd fmla="val 29695" name="adj2"/>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
        <p:nvSpPr>
          <p:cNvPr id="147" name="Google Shape;147;p23"/>
          <p:cNvSpPr/>
          <p:nvPr/>
        </p:nvSpPr>
        <p:spPr>
          <a:xfrm>
            <a:off x="565925" y="3184225"/>
            <a:ext cx="246600" cy="5664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pic>
        <p:nvPicPr>
          <p:cNvPr id="148" name="Google Shape;148;p23" title="Screenshot 2025-04-22 232336.jpg"/>
          <p:cNvPicPr preferRelativeResize="0"/>
          <p:nvPr/>
        </p:nvPicPr>
        <p:blipFill>
          <a:blip r:embed="rId4">
            <a:alphaModFix/>
          </a:blip>
          <a:stretch>
            <a:fillRect/>
          </a:stretch>
        </p:blipFill>
        <p:spPr>
          <a:xfrm>
            <a:off x="4664350" y="2936225"/>
            <a:ext cx="4028774" cy="20268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8">
                                  <p:stCondLst>
                                    <p:cond delay="0"/>
                                  </p:stCondLst>
                                  <p:childTnLst>
                                    <p:set>
                                      <p:cBhvr>
                                        <p:cTn dur="1" fill="hold">
                                          <p:stCondLst>
                                            <p:cond delay="0"/>
                                          </p:stCondLst>
                                        </p:cTn>
                                        <p:tgtEl>
                                          <p:spTgt spid="133"/>
                                        </p:tgtEl>
                                        <p:attrNameLst>
                                          <p:attrName>style.visibility</p:attrName>
                                        </p:attrNameLst>
                                      </p:cBhvr>
                                      <p:to>
                                        <p:strVal val="visible"/>
                                      </p:to>
                                    </p:set>
                                    <p:anim calcmode="lin" valueType="num">
                                      <p:cBhvr additive="base">
                                        <p:cTn dur="1000"/>
                                        <p:tgtEl>
                                          <p:spTgt spid="133"/>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42"/>
                                        </p:tgtEl>
                                        <p:attrNameLst>
                                          <p:attrName>style.visibility</p:attrName>
                                        </p:attrNameLst>
                                      </p:cBhvr>
                                      <p:to>
                                        <p:strVal val="visible"/>
                                      </p:to>
                                    </p:set>
                                    <p:animEffect filter="fade" transition="in">
                                      <p:cBhvr>
                                        <p:cTn dur="1000"/>
                                        <p:tgtEl>
                                          <p:spTgt spid="142"/>
                                        </p:tgtEl>
                                      </p:cBhvr>
                                    </p:animEffect>
                                  </p:childTnLst>
                                </p:cTn>
                              </p:par>
                              <p:par>
                                <p:cTn fill="hold" nodeType="withEffect" presetClass="entr" presetID="2" presetSubtype="4">
                                  <p:stCondLst>
                                    <p:cond delay="0"/>
                                  </p:stCondLst>
                                  <p:childTnLst>
                                    <p:set>
                                      <p:cBhvr>
                                        <p:cTn dur="1" fill="hold">
                                          <p:stCondLst>
                                            <p:cond delay="0"/>
                                          </p:stCondLst>
                                        </p:cTn>
                                        <p:tgtEl>
                                          <p:spTgt spid="148"/>
                                        </p:tgtEl>
                                        <p:attrNameLst>
                                          <p:attrName>style.visibility</p:attrName>
                                        </p:attrNameLst>
                                      </p:cBhvr>
                                      <p:to>
                                        <p:strVal val="visible"/>
                                      </p:to>
                                    </p:set>
                                    <p:anim calcmode="lin" valueType="num">
                                      <p:cBhvr additive="base">
                                        <p:cTn dur="1000"/>
                                        <p:tgtEl>
                                          <p:spTgt spid="148"/>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24"/>
          <p:cNvSpPr txBox="1"/>
          <p:nvPr/>
        </p:nvSpPr>
        <p:spPr>
          <a:xfrm>
            <a:off x="577775" y="157350"/>
            <a:ext cx="6364800" cy="50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chemeClr val="lt1"/>
                </a:solidFill>
              </a:rPr>
              <a:t>                          -:</a:t>
            </a:r>
            <a:r>
              <a:rPr lang="en-GB" sz="2300">
                <a:solidFill>
                  <a:schemeClr val="lt1"/>
                </a:solidFill>
              </a:rPr>
              <a:t> Materials Design And Principle :-</a:t>
            </a:r>
            <a:endParaRPr sz="2300">
              <a:solidFill>
                <a:schemeClr val="lt1"/>
              </a:solidFill>
            </a:endParaRPr>
          </a:p>
        </p:txBody>
      </p:sp>
      <p:sp>
        <p:nvSpPr>
          <p:cNvPr id="154" name="Google Shape;154;p24"/>
          <p:cNvSpPr txBox="1"/>
          <p:nvPr/>
        </p:nvSpPr>
        <p:spPr>
          <a:xfrm>
            <a:off x="225475" y="732775"/>
            <a:ext cx="3710700" cy="1467900"/>
          </a:xfrm>
          <a:prstGeom prst="rect">
            <a:avLst/>
          </a:prstGeom>
          <a:noFill/>
          <a:ln>
            <a:noFill/>
          </a:ln>
        </p:spPr>
        <p:txBody>
          <a:bodyPr anchorCtr="0" anchor="t" bIns="91425" lIns="91425" spcFirstLastPara="1" rIns="91425" wrap="square" tIns="91425">
            <a:noAutofit/>
          </a:bodyPr>
          <a:lstStyle/>
          <a:p>
            <a:pPr indent="0" lvl="0" marL="0" rtl="0" algn="l">
              <a:lnSpc>
                <a:spcPct val="127272"/>
              </a:lnSpc>
              <a:spcBef>
                <a:spcPts val="0"/>
              </a:spcBef>
              <a:spcAft>
                <a:spcPts val="0"/>
              </a:spcAft>
              <a:buNone/>
            </a:pPr>
            <a:r>
              <a:rPr b="1" lang="en-GB" sz="2200">
                <a:solidFill>
                  <a:schemeClr val="lt1"/>
                </a:solidFill>
                <a:latin typeface="Alexandria SemiBold"/>
                <a:ea typeface="Alexandria SemiBold"/>
                <a:cs typeface="Alexandria SemiBold"/>
                <a:sym typeface="Alexandria SemiBold"/>
              </a:rPr>
              <a:t>Cheap Materials :- </a:t>
            </a:r>
            <a:endParaRPr b="1" sz="2200">
              <a:solidFill>
                <a:schemeClr val="lt1"/>
              </a:solidFill>
              <a:latin typeface="Alexandria SemiBold"/>
              <a:ea typeface="Alexandria SemiBold"/>
              <a:cs typeface="Alexandria SemiBold"/>
              <a:sym typeface="Alexandria SemiBold"/>
            </a:endParaRPr>
          </a:p>
          <a:p>
            <a:pPr indent="0" lvl="0" marL="0" rtl="0" algn="just">
              <a:lnSpc>
                <a:spcPct val="158823"/>
              </a:lnSpc>
              <a:spcBef>
                <a:spcPts val="0"/>
              </a:spcBef>
              <a:spcAft>
                <a:spcPts val="0"/>
              </a:spcAft>
              <a:buClr>
                <a:srgbClr val="3B3535"/>
              </a:buClr>
              <a:buSzPts val="1700"/>
              <a:buFont typeface="Sora Light"/>
              <a:buNone/>
            </a:pPr>
            <a:r>
              <a:rPr lang="en-GB" sz="1000">
                <a:solidFill>
                  <a:schemeClr val="lt1"/>
                </a:solidFill>
                <a:latin typeface="Sora Light"/>
                <a:ea typeface="Sora Light"/>
                <a:cs typeface="Sora Light"/>
                <a:sym typeface="Sora Light"/>
              </a:rPr>
              <a:t>PLA for 3D-printed parts (lightweight, cost-effective).</a:t>
            </a:r>
            <a:br>
              <a:rPr lang="en-GB" sz="1000">
                <a:solidFill>
                  <a:schemeClr val="lt1"/>
                </a:solidFill>
                <a:latin typeface="Sora Light"/>
                <a:ea typeface="Sora Light"/>
                <a:cs typeface="Sora Light"/>
                <a:sym typeface="Sora Light"/>
              </a:rPr>
            </a:br>
            <a:r>
              <a:rPr lang="en-GB" sz="1000">
                <a:solidFill>
                  <a:schemeClr val="lt1"/>
                </a:solidFill>
                <a:latin typeface="Sora Light"/>
                <a:ea typeface="Sora Light"/>
                <a:cs typeface="Sora Light"/>
                <a:sym typeface="Sora Light"/>
              </a:rPr>
              <a:t>Nylon ropes for tension-based actuation, reducing motor requirements. Servo Motors and raspberry pi for actuation</a:t>
            </a:r>
            <a:endParaRPr b="1" sz="800">
              <a:solidFill>
                <a:schemeClr val="lt1"/>
              </a:solidFill>
              <a:latin typeface="Alexandria SemiBold"/>
              <a:ea typeface="Alexandria SemiBold"/>
              <a:cs typeface="Alexandria SemiBold"/>
              <a:sym typeface="Alexandria SemiBold"/>
            </a:endParaRPr>
          </a:p>
          <a:p>
            <a:pPr indent="0" lvl="0" marL="0" rtl="0" algn="l">
              <a:spcBef>
                <a:spcPts val="0"/>
              </a:spcBef>
              <a:spcAft>
                <a:spcPts val="0"/>
              </a:spcAft>
              <a:buNone/>
            </a:pPr>
            <a:r>
              <a:t/>
            </a:r>
            <a:endParaRPr sz="1800">
              <a:solidFill>
                <a:schemeClr val="lt1"/>
              </a:solidFill>
            </a:endParaRPr>
          </a:p>
        </p:txBody>
      </p:sp>
      <p:sp>
        <p:nvSpPr>
          <p:cNvPr id="155" name="Google Shape;155;p24"/>
          <p:cNvSpPr txBox="1"/>
          <p:nvPr/>
        </p:nvSpPr>
        <p:spPr>
          <a:xfrm>
            <a:off x="4922725" y="2094975"/>
            <a:ext cx="4039800" cy="2982900"/>
          </a:xfrm>
          <a:prstGeom prst="rect">
            <a:avLst/>
          </a:prstGeom>
          <a:noFill/>
          <a:ln>
            <a:noFill/>
          </a:ln>
        </p:spPr>
        <p:txBody>
          <a:bodyPr anchorCtr="0" anchor="t" bIns="91425" lIns="91425" spcFirstLastPara="1" rIns="91425" wrap="square" tIns="91425">
            <a:noAutofit/>
          </a:bodyPr>
          <a:lstStyle/>
          <a:p>
            <a:pPr indent="-247650" lvl="0" marL="285750" rtl="0" algn="just">
              <a:lnSpc>
                <a:spcPct val="158823"/>
              </a:lnSpc>
              <a:spcBef>
                <a:spcPts val="0"/>
              </a:spcBef>
              <a:spcAft>
                <a:spcPts val="0"/>
              </a:spcAft>
              <a:buClr>
                <a:schemeClr val="lt1"/>
              </a:buClr>
              <a:buSzPts val="1100"/>
              <a:buChar char="•"/>
            </a:pPr>
            <a:r>
              <a:rPr lang="en-GB" sz="1100">
                <a:solidFill>
                  <a:schemeClr val="lt1"/>
                </a:solidFill>
                <a:latin typeface="Sora Light"/>
                <a:ea typeface="Sora Light"/>
                <a:cs typeface="Sora Light"/>
                <a:sym typeface="Sora Light"/>
              </a:rPr>
              <a:t>The basic structure of the hand is 3D printed. </a:t>
            </a:r>
            <a:endParaRPr sz="800">
              <a:solidFill>
                <a:schemeClr val="lt1"/>
              </a:solidFill>
            </a:endParaRPr>
          </a:p>
          <a:p>
            <a:pPr indent="-247650" lvl="0" marL="285750" rtl="0" algn="just">
              <a:lnSpc>
                <a:spcPct val="158823"/>
              </a:lnSpc>
              <a:spcBef>
                <a:spcPts val="0"/>
              </a:spcBef>
              <a:spcAft>
                <a:spcPts val="0"/>
              </a:spcAft>
              <a:buClr>
                <a:schemeClr val="lt1"/>
              </a:buClr>
              <a:buSzPts val="1100"/>
              <a:buChar char="•"/>
            </a:pPr>
            <a:r>
              <a:rPr lang="en-GB" sz="1100">
                <a:solidFill>
                  <a:schemeClr val="lt1"/>
                </a:solidFill>
                <a:latin typeface="Sora Light"/>
                <a:ea typeface="Sora Light"/>
                <a:cs typeface="Sora Light"/>
                <a:sym typeface="Sora Light"/>
              </a:rPr>
              <a:t>Despite limited functionality because of lack of strength due to our manufacturing process, a grip force of 21.5N has been achieved by similar methods </a:t>
            </a:r>
            <a:endParaRPr sz="1100">
              <a:solidFill>
                <a:schemeClr val="lt1"/>
              </a:solidFill>
              <a:latin typeface="Sora Light"/>
              <a:ea typeface="Sora Light"/>
              <a:cs typeface="Sora Light"/>
              <a:sym typeface="Sora Light"/>
            </a:endParaRPr>
          </a:p>
          <a:p>
            <a:pPr indent="-247650" lvl="0" marL="285750" rtl="0" algn="just">
              <a:lnSpc>
                <a:spcPct val="158823"/>
              </a:lnSpc>
              <a:spcBef>
                <a:spcPts val="0"/>
              </a:spcBef>
              <a:spcAft>
                <a:spcPts val="0"/>
              </a:spcAft>
              <a:buClr>
                <a:schemeClr val="lt1"/>
              </a:buClr>
              <a:buSzPts val="1100"/>
              <a:buChar char="•"/>
            </a:pPr>
            <a:r>
              <a:rPr lang="en-GB" sz="1100">
                <a:solidFill>
                  <a:schemeClr val="lt1"/>
                </a:solidFill>
                <a:latin typeface="Sora Light"/>
                <a:ea typeface="Sora Light"/>
                <a:cs typeface="Sora Light"/>
                <a:sym typeface="Sora Light"/>
              </a:rPr>
              <a:t>Tension in nylon ropes pulls fingers back to their extended position. Motors control contraction, reducing complexity and cost. </a:t>
            </a:r>
            <a:endParaRPr sz="800">
              <a:solidFill>
                <a:schemeClr val="lt1"/>
              </a:solidFill>
            </a:endParaRPr>
          </a:p>
          <a:p>
            <a:pPr indent="0" lvl="0" marL="0" rtl="0" algn="just">
              <a:lnSpc>
                <a:spcPct val="158823"/>
              </a:lnSpc>
              <a:spcBef>
                <a:spcPts val="0"/>
              </a:spcBef>
              <a:spcAft>
                <a:spcPts val="0"/>
              </a:spcAft>
              <a:buNone/>
            </a:pPr>
            <a:r>
              <a:rPr lang="en-GB" sz="1100">
                <a:solidFill>
                  <a:schemeClr val="lt1"/>
                </a:solidFill>
                <a:latin typeface="Sora Light"/>
                <a:ea typeface="Sora Light"/>
                <a:cs typeface="Sora Light"/>
                <a:sym typeface="Sora Light"/>
              </a:rPr>
              <a:t>Similar setups have achieved finger flexion speed of 1.3sec, a minimum grasping cycles of 45,000 (while maintaining its original functionality)</a:t>
            </a:r>
            <a:endParaRPr sz="1100">
              <a:solidFill>
                <a:schemeClr val="dk2"/>
              </a:solidFill>
            </a:endParaRPr>
          </a:p>
        </p:txBody>
      </p:sp>
      <p:sp>
        <p:nvSpPr>
          <p:cNvPr id="156" name="Google Shape;156;p24"/>
          <p:cNvSpPr txBox="1"/>
          <p:nvPr/>
        </p:nvSpPr>
        <p:spPr>
          <a:xfrm>
            <a:off x="519050" y="3034425"/>
            <a:ext cx="3311700" cy="133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p:txBody>
      </p:sp>
      <p:pic>
        <p:nvPicPr>
          <p:cNvPr id="157" name="Google Shape;157;p24"/>
          <p:cNvPicPr preferRelativeResize="0"/>
          <p:nvPr/>
        </p:nvPicPr>
        <p:blipFill rotWithShape="1">
          <a:blip r:embed="rId3">
            <a:alphaModFix/>
          </a:blip>
          <a:srcRect b="0" l="0" r="0" t="0"/>
          <a:stretch/>
        </p:blipFill>
        <p:spPr>
          <a:xfrm>
            <a:off x="5310400" y="718225"/>
            <a:ext cx="3016093" cy="1215187"/>
          </a:xfrm>
          <a:prstGeom prst="rect">
            <a:avLst/>
          </a:prstGeom>
          <a:noFill/>
          <a:ln>
            <a:noFill/>
          </a:ln>
        </p:spPr>
      </p:pic>
      <p:sp>
        <p:nvSpPr>
          <p:cNvPr id="158" name="Google Shape;158;p24"/>
          <p:cNvSpPr txBox="1"/>
          <p:nvPr/>
        </p:nvSpPr>
        <p:spPr>
          <a:xfrm>
            <a:off x="472075" y="2670400"/>
            <a:ext cx="3440700" cy="194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p:txBody>
      </p:sp>
      <p:pic>
        <p:nvPicPr>
          <p:cNvPr id="159" name="Google Shape;159;p24"/>
          <p:cNvPicPr preferRelativeResize="0"/>
          <p:nvPr/>
        </p:nvPicPr>
        <p:blipFill rotWithShape="1">
          <a:blip r:embed="rId4">
            <a:alphaModFix/>
          </a:blip>
          <a:srcRect b="0" l="0" r="0" t="0"/>
          <a:stretch/>
        </p:blipFill>
        <p:spPr>
          <a:xfrm>
            <a:off x="1560735" y="2200675"/>
            <a:ext cx="2669025" cy="26529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154"/>
                                        </p:tgtEl>
                                        <p:attrNameLst>
                                          <p:attrName>style.visibility</p:attrName>
                                        </p:attrNameLst>
                                      </p:cBhvr>
                                      <p:to>
                                        <p:strVal val="visible"/>
                                      </p:to>
                                    </p:set>
                                    <p:animEffect filter="fade" transition="in">
                                      <p:cBhvr>
                                        <p:cTn dur="1000"/>
                                        <p:tgtEl>
                                          <p:spTgt spid="154"/>
                                        </p:tgtEl>
                                      </p:cBhvr>
                                    </p:animEffect>
                                  </p:childTnLst>
                                </p:cTn>
                              </p:par>
                              <p:par>
                                <p:cTn fill="hold" nodeType="withEffect" presetClass="entr" presetID="2" presetSubtype="2">
                                  <p:stCondLst>
                                    <p:cond delay="0"/>
                                  </p:stCondLst>
                                  <p:childTnLst>
                                    <p:set>
                                      <p:cBhvr>
                                        <p:cTn dur="1" fill="hold">
                                          <p:stCondLst>
                                            <p:cond delay="0"/>
                                          </p:stCondLst>
                                        </p:cTn>
                                        <p:tgtEl>
                                          <p:spTgt spid="157"/>
                                        </p:tgtEl>
                                        <p:attrNameLst>
                                          <p:attrName>style.visibility</p:attrName>
                                        </p:attrNameLst>
                                      </p:cBhvr>
                                      <p:to>
                                        <p:strVal val="visible"/>
                                      </p:to>
                                    </p:set>
                                    <p:anim calcmode="lin" valueType="num">
                                      <p:cBhvr additive="base">
                                        <p:cTn dur="1000"/>
                                        <p:tgtEl>
                                          <p:spTgt spid="157"/>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2" presetSubtype="4">
                                  <p:stCondLst>
                                    <p:cond delay="0"/>
                                  </p:stCondLst>
                                  <p:childTnLst>
                                    <p:set>
                                      <p:cBhvr>
                                        <p:cTn dur="1" fill="hold">
                                          <p:stCondLst>
                                            <p:cond delay="0"/>
                                          </p:stCondLst>
                                        </p:cTn>
                                        <p:tgtEl>
                                          <p:spTgt spid="159"/>
                                        </p:tgtEl>
                                        <p:attrNameLst>
                                          <p:attrName>style.visibility</p:attrName>
                                        </p:attrNameLst>
                                      </p:cBhvr>
                                      <p:to>
                                        <p:strVal val="visible"/>
                                      </p:to>
                                    </p:set>
                                    <p:anim calcmode="lin" valueType="num">
                                      <p:cBhvr additive="base">
                                        <p:cTn dur="1000"/>
                                        <p:tgtEl>
                                          <p:spTgt spid="159"/>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55"/>
                                        </p:tgtEl>
                                        <p:attrNameLst>
                                          <p:attrName>style.visibility</p:attrName>
                                        </p:attrNameLst>
                                      </p:cBhvr>
                                      <p:to>
                                        <p:strVal val="visible"/>
                                      </p:to>
                                    </p:set>
                                    <p:anim calcmode="lin" valueType="num">
                                      <p:cBhvr additive="base">
                                        <p:cTn dur="1000"/>
                                        <p:tgtEl>
                                          <p:spTgt spid="155"/>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